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webp" ContentType="image/webp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739" r:id="rId2"/>
    <p:sldId id="1993" r:id="rId3"/>
    <p:sldId id="2437" r:id="rId4"/>
    <p:sldId id="2459" r:id="rId5"/>
    <p:sldId id="2460" r:id="rId6"/>
    <p:sldId id="2461" r:id="rId7"/>
    <p:sldId id="2466" r:id="rId8"/>
    <p:sldId id="2467" r:id="rId9"/>
    <p:sldId id="2463" r:id="rId10"/>
    <p:sldId id="2462" r:id="rId11"/>
    <p:sldId id="2468" r:id="rId12"/>
    <p:sldId id="2469" r:id="rId13"/>
    <p:sldId id="2465" r:id="rId14"/>
    <p:sldId id="2464" r:id="rId15"/>
    <p:sldId id="2470" r:id="rId16"/>
    <p:sldId id="2393" r:id="rId17"/>
  </p:sldIdLst>
  <p:sldSz cx="12192000" cy="6858000"/>
  <p:notesSz cx="9947275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bg1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bg1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bg1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bg1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7AE"/>
    <a:srgbClr val="325AA1"/>
    <a:srgbClr val="C00000"/>
    <a:srgbClr val="0000FF"/>
    <a:srgbClr val="00FF00"/>
    <a:srgbClr val="FF90FF"/>
    <a:srgbClr val="FFFF00"/>
    <a:srgbClr val="92D050"/>
    <a:srgbClr val="5B9BD5"/>
    <a:srgbClr val="E7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3" autoAdjust="0"/>
    <p:restoredTop sz="94382" autoAdjust="0"/>
  </p:normalViewPr>
  <p:slideViewPr>
    <p:cSldViewPr>
      <p:cViewPr varScale="1">
        <p:scale>
          <a:sx n="81" d="100"/>
          <a:sy n="81" d="100"/>
        </p:scale>
        <p:origin x="730" y="67"/>
      </p:cViewPr>
      <p:guideLst>
        <p:guide orient="horz" pos="2160"/>
        <p:guide pos="3929"/>
      </p:guideLst>
    </p:cSldViewPr>
  </p:slideViewPr>
  <p:outlineViewPr>
    <p:cViewPr>
      <p:scale>
        <a:sx n="33" d="100"/>
        <a:sy n="33" d="100"/>
      </p:scale>
      <p:origin x="0" y="-54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151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10063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4038" y="0"/>
            <a:ext cx="431165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1FD6-10AD-41C3-8C4C-7C950D8FD543}" type="datetimeFigureOut">
              <a:rPr lang="zh-CN" altLang="en-US" smtClean="0"/>
              <a:t>2022/4/7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4310063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4038" y="6513513"/>
            <a:ext cx="431165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9C96-090A-4778-A480-5A3AEF2A6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10063" cy="34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0" dirty="0">
                <a:solidFill>
                  <a:srgbClr val="1A1A4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5634038" y="0"/>
            <a:ext cx="4311650" cy="342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0" dirty="0">
                <a:solidFill>
                  <a:srgbClr val="1A1A4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2689225" y="514350"/>
            <a:ext cx="4572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5363" y="3257550"/>
            <a:ext cx="7956550" cy="3086100"/>
          </a:xfrm>
          <a:prstGeom prst="rect">
            <a:avLst/>
          </a:prstGeom>
          <a:noFill/>
          <a:ln w="12700" cmpd="sng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512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4310063" cy="341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0" dirty="0">
                <a:solidFill>
                  <a:srgbClr val="1A1A4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4038" y="6515100"/>
            <a:ext cx="4311650" cy="341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b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F1D8E48-98DB-4BAA-8DAA-00E694147933}" type="slidenum">
              <a:rPr lang="zh-CN" altLang="en-US" smtClean="0"/>
              <a:t>‹#›</a:t>
            </a:fld>
            <a:r>
              <a:rPr lang="en-US" altLang="zh-CN" dirty="0"/>
              <a:t>/75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252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020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543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13</a:t>
            </a:fld>
            <a:r>
              <a:rPr lang="en-US" altLang="zh-CN"/>
              <a:t>/75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27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433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315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81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2</a:t>
            </a:fld>
            <a:r>
              <a:rPr lang="en-US" altLang="zh-CN"/>
              <a:t>/75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34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11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5</a:t>
            </a:fld>
            <a:r>
              <a:rPr lang="en-US" altLang="zh-CN"/>
              <a:t>/75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4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02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91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9225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721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1D8E48-98DB-4BAA-8DAA-00E694147933}" type="slidenum">
              <a:rPr lang="zh-CN" altLang="en-US" smtClean="0"/>
              <a:t>9</a:t>
            </a:fld>
            <a:r>
              <a:rPr lang="en-US" altLang="zh-CN"/>
              <a:t>/75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13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/>
          <p:cNvSpPr/>
          <p:nvPr userDrawn="1"/>
        </p:nvSpPr>
        <p:spPr>
          <a:xfrm rot="5400000">
            <a:off x="5965676" y="631676"/>
            <a:ext cx="260648" cy="1219200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流程图: 过程 8"/>
          <p:cNvSpPr/>
          <p:nvPr userDrawn="1"/>
        </p:nvSpPr>
        <p:spPr>
          <a:xfrm rot="5400000" flipH="1">
            <a:off x="10657668" y="5276044"/>
            <a:ext cx="645072" cy="24235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biLevel thresh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7" r="53951"/>
          <a:stretch>
            <a:fillRect/>
          </a:stretch>
        </p:blipFill>
        <p:spPr bwMode="auto">
          <a:xfrm>
            <a:off x="10116849" y="6309320"/>
            <a:ext cx="1955815" cy="52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 bwMode="auto">
          <a:xfrm>
            <a:off x="368300" y="828675"/>
            <a:ext cx="11455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1557A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燕尾形 5"/>
          <p:cNvSpPr/>
          <p:nvPr userDrawn="1"/>
        </p:nvSpPr>
        <p:spPr bwMode="auto">
          <a:xfrm>
            <a:off x="393702" y="384955"/>
            <a:ext cx="368300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燕尾形 6"/>
          <p:cNvSpPr/>
          <p:nvPr userDrawn="1"/>
        </p:nvSpPr>
        <p:spPr bwMode="auto">
          <a:xfrm>
            <a:off x="751243" y="386389"/>
            <a:ext cx="368300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-24680" y="6237312"/>
            <a:ext cx="84423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50E44C2E-1533-984C-A153-88F3C6857F73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E:\WORK\工作\PPT\PPT新校徽\L15副本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web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0" y="1979085"/>
            <a:ext cx="12192000" cy="1571180"/>
          </a:xfrm>
          <a:prstGeom prst="rect">
            <a:avLst/>
          </a:prstGeom>
          <a:solidFill>
            <a:srgbClr val="325A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buSzPct val="45000"/>
              <a:buFontTx/>
              <a:buNone/>
            </a:pP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Network Security Situation Awareness Based on </a:t>
            </a:r>
            <a:r>
              <a:rPr lang="en-US" altLang="zh-CN" sz="4000" dirty="0" err="1">
                <a:latin typeface="+mn-lt"/>
                <a:ea typeface="+mn-ea"/>
                <a:cs typeface="+mn-ea"/>
                <a:sym typeface="+mn-lt"/>
              </a:rPr>
              <a:t>Spatio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-temporal Correlation of Alarms 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02137" y="3857228"/>
            <a:ext cx="11987725" cy="282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en-US" altLang="zh-CN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Zehua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Ren</a:t>
            </a:r>
            <a:r>
              <a:rPr lang="en-US" altLang="zh-CN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Yang Liu</a:t>
            </a:r>
            <a:r>
              <a:rPr lang="en-US" altLang="zh-CN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1*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Huixiang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Liu</a:t>
            </a:r>
            <a:r>
              <a:rPr lang="en-US" altLang="zh-CN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Baoxiang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Jiang</a:t>
            </a:r>
            <a:r>
              <a:rPr lang="en-US" altLang="zh-CN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Xiangzhen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Yao</a:t>
            </a:r>
            <a:r>
              <a:rPr lang="en-US" altLang="zh-CN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Lin Li</a:t>
            </a:r>
            <a:r>
              <a:rPr lang="en-US" altLang="zh-CN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Haiwen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Yang</a:t>
            </a:r>
            <a:r>
              <a:rPr lang="en-US" altLang="zh-CN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and Ting Liu</a:t>
            </a:r>
            <a:r>
              <a:rPr lang="en-US" altLang="zh-CN" baseline="300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eaLnBrk="1" hangingPunct="1">
              <a:buSzTx/>
              <a:buFontTx/>
              <a:buNone/>
            </a:pPr>
            <a:endParaRPr lang="en-US" altLang="zh-CN" sz="1800" b="0" dirty="0"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buSzTx/>
              <a:buFontTx/>
              <a:buNone/>
            </a:pPr>
            <a:r>
              <a:rPr lang="en-US" altLang="zh-CN" sz="1800" b="0" dirty="0"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lang="en-US" altLang="zh-CN" sz="1800" b="0" dirty="0" err="1">
                <a:latin typeface="+mn-lt"/>
                <a:ea typeface="+mn-ea"/>
                <a:cs typeface="+mn-ea"/>
                <a:sym typeface="+mn-lt"/>
              </a:rPr>
              <a:t>MoE</a:t>
            </a:r>
            <a:r>
              <a:rPr lang="en-US" altLang="zh-CN" sz="1800" b="0" dirty="0">
                <a:latin typeface="+mn-lt"/>
                <a:ea typeface="+mn-ea"/>
                <a:cs typeface="+mn-ea"/>
                <a:sym typeface="+mn-lt"/>
              </a:rPr>
              <a:t> KLINNS, Xi’an </a:t>
            </a:r>
            <a:r>
              <a:rPr lang="en-US" altLang="zh-CN" sz="1800" b="0" dirty="0" err="1">
                <a:latin typeface="+mn-lt"/>
                <a:ea typeface="+mn-ea"/>
                <a:cs typeface="+mn-ea"/>
                <a:sym typeface="+mn-lt"/>
              </a:rPr>
              <a:t>Jiaotong</a:t>
            </a:r>
            <a:r>
              <a:rPr lang="en-US" altLang="zh-CN" sz="1800" b="0" dirty="0">
                <a:latin typeface="+mn-lt"/>
                <a:ea typeface="+mn-ea"/>
                <a:cs typeface="+mn-ea"/>
                <a:sym typeface="+mn-lt"/>
              </a:rPr>
              <a:t> University, Xi’an, Shaanxi, China </a:t>
            </a:r>
          </a:p>
          <a:p>
            <a:pPr eaLnBrk="1" hangingPunct="1">
              <a:buSzTx/>
              <a:buFontTx/>
              <a:buNone/>
            </a:pPr>
            <a:r>
              <a:rPr lang="en-US" altLang="zh-CN" sz="1800" b="0" dirty="0">
                <a:latin typeface="+mn-lt"/>
                <a:ea typeface="+mn-ea"/>
                <a:cs typeface="+mn-ea"/>
                <a:sym typeface="+mn-lt"/>
              </a:rPr>
              <a:t>2 Cyber Security Research Center , China Electronics Standardization Institute, Beijing, China </a:t>
            </a:r>
          </a:p>
          <a:p>
            <a:pPr eaLnBrk="1" hangingPunct="1">
              <a:buSzTx/>
              <a:buFontTx/>
              <a:buNone/>
            </a:pPr>
            <a:r>
              <a:rPr lang="en-US" altLang="zh-CN" sz="1800" b="0" dirty="0">
                <a:latin typeface="+mn-lt"/>
                <a:ea typeface="+mn-ea"/>
                <a:cs typeface="+mn-ea"/>
                <a:sym typeface="+mn-lt"/>
              </a:rPr>
              <a:t>3 State Grid Shaanxi Electric Power Company Limited, Xi’an, Shaanxi, China </a:t>
            </a:r>
          </a:p>
          <a:p>
            <a:pPr eaLnBrk="1" hangingPunct="1">
              <a:buSzTx/>
              <a:buFontTx/>
              <a:buNone/>
            </a:pPr>
            <a:r>
              <a:rPr lang="en-US" altLang="zh-CN" sz="1800" b="0" dirty="0">
                <a:latin typeface="+mn-lt"/>
                <a:ea typeface="+mn-ea"/>
                <a:cs typeface="+mn-ea"/>
                <a:sym typeface="+mn-lt"/>
              </a:rPr>
              <a:t>∗ Corresponding author. Email: yangliu@xjtu.edu.cn.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7856CA56-35F6-4790-89FF-CE240F9450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76" y="453784"/>
            <a:ext cx="5904656" cy="8350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BEC97E-3826-479B-9143-05C7A72468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419824"/>
            <a:ext cx="3528392" cy="94491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A15B4BD-4AD5-488E-9121-20B5BB1F2D89}"/>
              </a:ext>
            </a:extLst>
          </p:cNvPr>
          <p:cNvSpPr/>
          <p:nvPr/>
        </p:nvSpPr>
        <p:spPr>
          <a:xfrm>
            <a:off x="7464152" y="6042757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0" dirty="0">
                <a:solidFill>
                  <a:srgbClr val="325AA1"/>
                </a:solidFill>
                <a:latin typeface="+mn-lt"/>
                <a:ea typeface="Arial Unicode MS" pitchFamily="34" charset="-122"/>
                <a:cs typeface="Arial Unicode MS" pitchFamily="34" charset="-122"/>
              </a:rPr>
              <a:t>IEEE INFOCOM 2022,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0" dirty="0">
                <a:solidFill>
                  <a:srgbClr val="325AA1"/>
                </a:solidFill>
                <a:latin typeface="+mn-lt"/>
                <a:ea typeface="Arial Unicode MS" pitchFamily="34" charset="-122"/>
                <a:cs typeface="Arial Unicode MS" pitchFamily="34" charset="-122"/>
              </a:rPr>
              <a:t>May 2-5, 2022, Virtual Conference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41"/>
    </mc:Choice>
    <mc:Fallback xmlns="">
      <p:transition spd="slow" advTm="242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260648"/>
            <a:ext cx="3960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Demo System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3.1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System Overview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8268941-6CE2-4B55-AFB2-1774CC6B6F1E}"/>
              </a:ext>
            </a:extLst>
          </p:cNvPr>
          <p:cNvSpPr txBox="1"/>
          <p:nvPr/>
        </p:nvSpPr>
        <p:spPr>
          <a:xfrm>
            <a:off x="4208192" y="6565169"/>
            <a:ext cx="4392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b="0" dirty="0">
                <a:latin typeface="+mn-lt"/>
                <a:ea typeface="微软雅黑" panose="020B0503020204020204" pitchFamily="34" charset="-122"/>
              </a:rPr>
              <a:t>D</a:t>
            </a:r>
            <a:r>
              <a:rPr lang="zh-CN" altLang="en-US" sz="1600" b="0" dirty="0">
                <a:latin typeface="+mn-lt"/>
                <a:ea typeface="微软雅黑" panose="020B0503020204020204" pitchFamily="34" charset="-122"/>
              </a:rPr>
              <a:t>emo video at https://bit.ly/NSSA-ST</a:t>
            </a:r>
          </a:p>
        </p:txBody>
      </p:sp>
      <p:sp>
        <p:nvSpPr>
          <p:cNvPr id="24" name="TextBox 40">
            <a:extLst>
              <a:ext uri="{FF2B5EF4-FFF2-40B4-BE49-F238E27FC236}">
                <a16:creationId xmlns:a16="http://schemas.microsoft.com/office/drawing/2014/main" id="{A5AD1FD5-4E7B-4417-AF31-B20EAB805E89}"/>
              </a:ext>
            </a:extLst>
          </p:cNvPr>
          <p:cNvSpPr txBox="1"/>
          <p:nvPr/>
        </p:nvSpPr>
        <p:spPr>
          <a:xfrm>
            <a:off x="6023992" y="1537883"/>
            <a:ext cx="53806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eaLnBrk="1" fontAlgn="auto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 sz="200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Alarm graph visualization. </a:t>
            </a:r>
          </a:p>
          <a:p>
            <a:r>
              <a:rPr lang="en-US" altLang="zh-CN" dirty="0"/>
              <a:t> Check alarm details.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A0C62573-B4FD-494A-9AE1-BC94417359A4}"/>
              </a:ext>
            </a:extLst>
          </p:cNvPr>
          <p:cNvSpPr txBox="1"/>
          <p:nvPr/>
        </p:nvSpPr>
        <p:spPr>
          <a:xfrm>
            <a:off x="1893483" y="5311820"/>
            <a:ext cx="53806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Security risk assessment. 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Alarm handling.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86E8531-F186-45B0-AEC2-53677EAC2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506950"/>
            <a:ext cx="5380698" cy="302664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CC090CC-96BD-400D-A098-91347FB5F2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798" y="3379193"/>
            <a:ext cx="5380698" cy="30266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209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07C5A482-3B38-444F-BB7E-A719E7E04C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60"/>
          <a:stretch/>
        </p:blipFill>
        <p:spPr>
          <a:xfrm>
            <a:off x="1258733" y="1395376"/>
            <a:ext cx="9677580" cy="51354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99456" y="260648"/>
            <a:ext cx="3960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Demo System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3.2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Core Function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D676D05-952B-45F5-88D3-D84DFDFFD9CA}"/>
              </a:ext>
            </a:extLst>
          </p:cNvPr>
          <p:cNvSpPr txBox="1"/>
          <p:nvPr/>
        </p:nvSpPr>
        <p:spPr>
          <a:xfrm>
            <a:off x="4253430" y="6557135"/>
            <a:ext cx="4392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b="0" dirty="0">
                <a:latin typeface="+mn-lt"/>
                <a:ea typeface="微软雅黑" panose="020B0503020204020204" pitchFamily="34" charset="-122"/>
              </a:rPr>
              <a:t>D</a:t>
            </a:r>
            <a:r>
              <a:rPr lang="zh-CN" altLang="en-US" sz="1600" b="0" dirty="0">
                <a:latin typeface="+mn-lt"/>
                <a:ea typeface="微软雅黑" panose="020B0503020204020204" pitchFamily="34" charset="-122"/>
              </a:rPr>
              <a:t>emo video at https://bit.ly/NSSA-ST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6274FC-D47E-4818-888E-DCD0BFF3608F}"/>
              </a:ext>
            </a:extLst>
          </p:cNvPr>
          <p:cNvSpPr txBox="1"/>
          <p:nvPr/>
        </p:nvSpPr>
        <p:spPr>
          <a:xfrm>
            <a:off x="3603828" y="6144405"/>
            <a:ext cx="4148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200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2. Locating event on graphs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2302A4-00AD-4095-8F1F-3D6014DE02A4}"/>
              </a:ext>
            </a:extLst>
          </p:cNvPr>
          <p:cNvSpPr txBox="1"/>
          <p:nvPr/>
        </p:nvSpPr>
        <p:spPr>
          <a:xfrm>
            <a:off x="3925672" y="2686331"/>
            <a:ext cx="4330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1. Detecting abnormal events</a:t>
            </a:r>
            <a:endParaRPr lang="zh-CN" altLang="en-US" sz="20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24FE03-9A6F-489F-BCFA-CDF7BDDC4089}"/>
              </a:ext>
            </a:extLst>
          </p:cNvPr>
          <p:cNvSpPr txBox="1"/>
          <p:nvPr/>
        </p:nvSpPr>
        <p:spPr>
          <a:xfrm>
            <a:off x="7896200" y="2103463"/>
            <a:ext cx="4009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200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3. Matching similar events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1D2A93B-DE50-4761-AE88-7FB2F50FDE36}"/>
              </a:ext>
            </a:extLst>
          </p:cNvPr>
          <p:cNvCxnSpPr>
            <a:cxnSpLocks/>
          </p:cNvCxnSpPr>
          <p:nvPr/>
        </p:nvCxnSpPr>
        <p:spPr>
          <a:xfrm flipV="1">
            <a:off x="3791744" y="3037117"/>
            <a:ext cx="889603" cy="53426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A1E0FD3-89F8-4BBA-BE10-7BC75BFED73A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678006" y="5661248"/>
            <a:ext cx="412949" cy="48315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41573E3-A8A7-44EC-B54F-72B478559FDD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9264353" y="2503573"/>
            <a:ext cx="636691" cy="21391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7847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260648"/>
            <a:ext cx="3960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Demo System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3.3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Examples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962509C-15D3-49B4-985F-40F833F917DA}"/>
              </a:ext>
            </a:extLst>
          </p:cNvPr>
          <p:cNvSpPr txBox="1"/>
          <p:nvPr/>
        </p:nvSpPr>
        <p:spPr>
          <a:xfrm>
            <a:off x="4253430" y="6557135"/>
            <a:ext cx="4392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00" b="0" dirty="0">
                <a:latin typeface="+mn-lt"/>
                <a:ea typeface="微软雅黑" panose="020B0503020204020204" pitchFamily="34" charset="-122"/>
              </a:rPr>
              <a:t>D</a:t>
            </a:r>
            <a:r>
              <a:rPr lang="zh-CN" altLang="en-US" sz="1600" b="0" dirty="0">
                <a:latin typeface="+mn-lt"/>
                <a:ea typeface="微软雅黑" panose="020B0503020204020204" pitchFamily="34" charset="-122"/>
              </a:rPr>
              <a:t>emo video at https://bit.ly/NSSA-ST</a:t>
            </a:r>
          </a:p>
        </p:txBody>
      </p:sp>
      <p:sp>
        <p:nvSpPr>
          <p:cNvPr id="14" name="TextBox 40">
            <a:extLst>
              <a:ext uri="{FF2B5EF4-FFF2-40B4-BE49-F238E27FC236}">
                <a16:creationId xmlns:a16="http://schemas.microsoft.com/office/drawing/2014/main" id="{501F7F4D-44ED-499C-9C08-37DC86A69671}"/>
              </a:ext>
            </a:extLst>
          </p:cNvPr>
          <p:cNvSpPr txBox="1"/>
          <p:nvPr/>
        </p:nvSpPr>
        <p:spPr>
          <a:xfrm>
            <a:off x="1701172" y="1725785"/>
            <a:ext cx="4392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Semi-automatically detect </a:t>
            </a:r>
          </a:p>
          <a:p>
            <a:pPr eaLnBrk="1" fontAlgn="auto" hangingPunct="1"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  high risk patterns. </a:t>
            </a:r>
          </a:p>
        </p:txBody>
      </p:sp>
      <p:sp>
        <p:nvSpPr>
          <p:cNvPr id="15" name="TextBox 40">
            <a:extLst>
              <a:ext uri="{FF2B5EF4-FFF2-40B4-BE49-F238E27FC236}">
                <a16:creationId xmlns:a16="http://schemas.microsoft.com/office/drawing/2014/main" id="{83567ABE-C039-4FE0-A962-FA866AEECD9E}"/>
              </a:ext>
            </a:extLst>
          </p:cNvPr>
          <p:cNvSpPr txBox="1"/>
          <p:nvPr/>
        </p:nvSpPr>
        <p:spPr>
          <a:xfrm>
            <a:off x="6093660" y="5661248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 sz="200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 Automatically deal low-risk alarms.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17B7F9-6981-40EF-96BC-CC4A728C07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25" y="1490135"/>
            <a:ext cx="5380699" cy="30266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ACD8E6-9913-463F-B2EB-2224668E15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6" y="3495974"/>
            <a:ext cx="5376018" cy="30240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11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28789" y="-33387"/>
            <a:ext cx="980728" cy="1047503"/>
          </a:xfrm>
          <a:prstGeom prst="rtTriangle">
            <a:avLst/>
          </a:pr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16200000">
            <a:off x="11136037" y="5805787"/>
            <a:ext cx="1052736" cy="1051690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00BDEC-6FBF-4B0C-89BC-062284AD0410}"/>
              </a:ext>
            </a:extLst>
          </p:cNvPr>
          <p:cNvGrpSpPr/>
          <p:nvPr/>
        </p:nvGrpSpPr>
        <p:grpSpPr>
          <a:xfrm>
            <a:off x="3051832" y="1529430"/>
            <a:ext cx="8652887" cy="591866"/>
            <a:chOff x="3082612" y="1370069"/>
            <a:chExt cx="8652887" cy="591866"/>
          </a:xfrm>
        </p:grpSpPr>
        <p:grpSp>
          <p:nvGrpSpPr>
            <p:cNvPr id="41" name="Group 9"/>
            <p:cNvGrpSpPr/>
            <p:nvPr/>
          </p:nvGrpSpPr>
          <p:grpSpPr bwMode="auto">
            <a:xfrm>
              <a:off x="3082612" y="1370069"/>
              <a:ext cx="707381" cy="591866"/>
              <a:chOff x="0" y="0"/>
              <a:chExt cx="1549" cy="1351"/>
            </a:xfrm>
          </p:grpSpPr>
          <p:sp>
            <p:nvSpPr>
              <p:cNvPr id="45" name="AutoShape 10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47" name="AutoShape 12"/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48" name="AutoShape 12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660444" y="1915544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3245290" y="1389065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3857315" y="1379567"/>
              <a:ext cx="31563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  <a:endParaRPr lang="zh-CN" altLang="en-US" sz="2800" dirty="0">
                <a:solidFill>
                  <a:srgbClr val="31589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1" y="2121296"/>
            <a:ext cx="2088232" cy="20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0449E29-6AAB-4787-A766-C958CCEE539D}"/>
              </a:ext>
            </a:extLst>
          </p:cNvPr>
          <p:cNvGrpSpPr/>
          <p:nvPr/>
        </p:nvGrpSpPr>
        <p:grpSpPr>
          <a:xfrm>
            <a:off x="3051832" y="2477089"/>
            <a:ext cx="8652887" cy="591866"/>
            <a:chOff x="3082612" y="2323102"/>
            <a:chExt cx="8652887" cy="591866"/>
          </a:xfrm>
        </p:grpSpPr>
        <p:grpSp>
          <p:nvGrpSpPr>
            <p:cNvPr id="60" name="Group 9">
              <a:extLst>
                <a:ext uri="{FF2B5EF4-FFF2-40B4-BE49-F238E27FC236}">
                  <a16:creationId xmlns:a16="http://schemas.microsoft.com/office/drawing/2014/main" id="{7A5284C8-3724-4064-863B-05C10522AA5F}"/>
                </a:ext>
              </a:extLst>
            </p:cNvPr>
            <p:cNvGrpSpPr/>
            <p:nvPr/>
          </p:nvGrpSpPr>
          <p:grpSpPr bwMode="auto">
            <a:xfrm>
              <a:off x="3082612" y="2323102"/>
              <a:ext cx="707381" cy="591866"/>
              <a:chOff x="0" y="0"/>
              <a:chExt cx="1549" cy="1351"/>
            </a:xfrm>
          </p:grpSpPr>
          <p:sp>
            <p:nvSpPr>
              <p:cNvPr id="80" name="AutoShape 10">
                <a:extLst>
                  <a:ext uri="{FF2B5EF4-FFF2-40B4-BE49-F238E27FC236}">
                    <a16:creationId xmlns:a16="http://schemas.microsoft.com/office/drawing/2014/main" id="{05714C88-2732-45E7-83D5-51FAB084D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AutoShape 11">
                <a:extLst>
                  <a:ext uri="{FF2B5EF4-FFF2-40B4-BE49-F238E27FC236}">
                    <a16:creationId xmlns:a16="http://schemas.microsoft.com/office/drawing/2014/main" id="{90017C78-5C27-4440-BEED-908A42A13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91" name="AutoShape 12">
                <a:extLst>
                  <a:ext uri="{FF2B5EF4-FFF2-40B4-BE49-F238E27FC236}">
                    <a16:creationId xmlns:a16="http://schemas.microsoft.com/office/drawing/2014/main" id="{E23E60E1-9005-46D5-B5C9-FE7F60E3F2F8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92" name="AutoShape 12">
                  <a:extLst>
                    <a:ext uri="{FF2B5EF4-FFF2-40B4-BE49-F238E27FC236}">
                      <a16:creationId xmlns:a16="http://schemas.microsoft.com/office/drawing/2014/main" id="{D9F04C2C-770C-4DC7-82ED-1B44C0AF26D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Text Box 13">
                  <a:extLst>
                    <a:ext uri="{FF2B5EF4-FFF2-40B4-BE49-F238E27FC236}">
                      <a16:creationId xmlns:a16="http://schemas.microsoft.com/office/drawing/2014/main" id="{9184AB18-D0A3-427E-8816-453DD6F108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313AD715-D659-43E4-8807-BD6C0165A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0444" y="2868577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5" name="Text Box 18">
              <a:extLst>
                <a:ext uri="{FF2B5EF4-FFF2-40B4-BE49-F238E27FC236}">
                  <a16:creationId xmlns:a16="http://schemas.microsoft.com/office/drawing/2014/main" id="{A8BE4555-35AF-4465-BEA7-2ABA12D72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321" y="2359163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96" name="Text Box 24">
              <a:extLst>
                <a:ext uri="{FF2B5EF4-FFF2-40B4-BE49-F238E27FC236}">
                  <a16:creationId xmlns:a16="http://schemas.microsoft.com/office/drawing/2014/main" id="{3C449B88-E276-44A1-B327-455CB554A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315" y="2332600"/>
              <a:ext cx="414167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System Architecture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7D9A16-8D21-4000-92B8-68E804FBC276}"/>
              </a:ext>
            </a:extLst>
          </p:cNvPr>
          <p:cNvGrpSpPr/>
          <p:nvPr/>
        </p:nvGrpSpPr>
        <p:grpSpPr>
          <a:xfrm>
            <a:off x="3047662" y="3428033"/>
            <a:ext cx="8652887" cy="591866"/>
            <a:chOff x="3078442" y="3276713"/>
            <a:chExt cx="8652887" cy="591866"/>
          </a:xfrm>
        </p:grpSpPr>
        <p:grpSp>
          <p:nvGrpSpPr>
            <p:cNvPr id="97" name="Group 9">
              <a:extLst>
                <a:ext uri="{FF2B5EF4-FFF2-40B4-BE49-F238E27FC236}">
                  <a16:creationId xmlns:a16="http://schemas.microsoft.com/office/drawing/2014/main" id="{87CA7973-F969-45C8-9442-2CCF74757286}"/>
                </a:ext>
              </a:extLst>
            </p:cNvPr>
            <p:cNvGrpSpPr/>
            <p:nvPr/>
          </p:nvGrpSpPr>
          <p:grpSpPr bwMode="auto">
            <a:xfrm>
              <a:off x="3078442" y="3276713"/>
              <a:ext cx="707381" cy="591866"/>
              <a:chOff x="0" y="0"/>
              <a:chExt cx="1549" cy="1351"/>
            </a:xfrm>
          </p:grpSpPr>
          <p:sp>
            <p:nvSpPr>
              <p:cNvPr id="98" name="AutoShape 10">
                <a:extLst>
                  <a:ext uri="{FF2B5EF4-FFF2-40B4-BE49-F238E27FC236}">
                    <a16:creationId xmlns:a16="http://schemas.microsoft.com/office/drawing/2014/main" id="{BBFC8582-CC51-4651-BEAC-7FCD80CD6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9" name="AutoShape 11">
                <a:extLst>
                  <a:ext uri="{FF2B5EF4-FFF2-40B4-BE49-F238E27FC236}">
                    <a16:creationId xmlns:a16="http://schemas.microsoft.com/office/drawing/2014/main" id="{12D3C395-897F-4CF3-8C0A-7125D30A1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100" name="AutoShape 12">
                <a:extLst>
                  <a:ext uri="{FF2B5EF4-FFF2-40B4-BE49-F238E27FC236}">
                    <a16:creationId xmlns:a16="http://schemas.microsoft.com/office/drawing/2014/main" id="{BF6B3B77-A36B-47BC-BD75-7609B44F4396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101" name="AutoShape 12">
                  <a:extLst>
                    <a:ext uri="{FF2B5EF4-FFF2-40B4-BE49-F238E27FC236}">
                      <a16:creationId xmlns:a16="http://schemas.microsoft.com/office/drawing/2014/main" id="{74F598F7-34CB-41C7-9761-AD4DBD9F9C8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Text Box 13">
                  <a:extLst>
                    <a:ext uri="{FF2B5EF4-FFF2-40B4-BE49-F238E27FC236}">
                      <a16:creationId xmlns:a16="http://schemas.microsoft.com/office/drawing/2014/main" id="{723B60F5-30F6-40D0-9E5D-C2D10B2E0F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03" name="Line 16">
              <a:extLst>
                <a:ext uri="{FF2B5EF4-FFF2-40B4-BE49-F238E27FC236}">
                  <a16:creationId xmlns:a16="http://schemas.microsoft.com/office/drawing/2014/main" id="{06E729B8-82C7-4E17-9679-496DCBAFB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6274" y="3822188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" name="Text Box 18">
              <a:extLst>
                <a:ext uri="{FF2B5EF4-FFF2-40B4-BE49-F238E27FC236}">
                  <a16:creationId xmlns:a16="http://schemas.microsoft.com/office/drawing/2014/main" id="{13D24B6B-BDC7-40EE-90FE-8F0D00746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010" y="3296865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5" name="Text Box 24">
              <a:extLst>
                <a:ext uri="{FF2B5EF4-FFF2-40B4-BE49-F238E27FC236}">
                  <a16:creationId xmlns:a16="http://schemas.microsoft.com/office/drawing/2014/main" id="{E636D3DA-A874-4029-9076-6D66ECE1A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145" y="3286211"/>
              <a:ext cx="31563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Demo System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72CD65-651A-499C-87BC-A85BF4A0A353}"/>
              </a:ext>
            </a:extLst>
          </p:cNvPr>
          <p:cNvGrpSpPr/>
          <p:nvPr/>
        </p:nvGrpSpPr>
        <p:grpSpPr>
          <a:xfrm>
            <a:off x="3057092" y="4378977"/>
            <a:ext cx="8652887" cy="591866"/>
            <a:chOff x="3087872" y="4222901"/>
            <a:chExt cx="8652887" cy="591866"/>
          </a:xfrm>
        </p:grpSpPr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id="{636572ED-9825-43EF-B2DD-7F405BFF5CD8}"/>
                </a:ext>
              </a:extLst>
            </p:cNvPr>
            <p:cNvGrpSpPr/>
            <p:nvPr/>
          </p:nvGrpSpPr>
          <p:grpSpPr bwMode="auto">
            <a:xfrm>
              <a:off x="3087872" y="4222901"/>
              <a:ext cx="707381" cy="591866"/>
              <a:chOff x="0" y="0"/>
              <a:chExt cx="1549" cy="1351"/>
            </a:xfrm>
          </p:grpSpPr>
          <p:sp>
            <p:nvSpPr>
              <p:cNvPr id="107" name="AutoShape 10">
                <a:extLst>
                  <a:ext uri="{FF2B5EF4-FFF2-40B4-BE49-F238E27FC236}">
                    <a16:creationId xmlns:a16="http://schemas.microsoft.com/office/drawing/2014/main" id="{D6B5EB6E-80F0-41B2-90F0-9CF68609D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8" name="AutoShape 11">
                <a:extLst>
                  <a:ext uri="{FF2B5EF4-FFF2-40B4-BE49-F238E27FC236}">
                    <a16:creationId xmlns:a16="http://schemas.microsoft.com/office/drawing/2014/main" id="{FBF27F72-6D45-4EB8-8D73-A0DA153F4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109" name="AutoShape 12">
                <a:extLst>
                  <a:ext uri="{FF2B5EF4-FFF2-40B4-BE49-F238E27FC236}">
                    <a16:creationId xmlns:a16="http://schemas.microsoft.com/office/drawing/2014/main" id="{8C9D9910-06DC-49AC-B78D-7CC5CC98CC4D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110" name="AutoShape 12">
                  <a:extLst>
                    <a:ext uri="{FF2B5EF4-FFF2-40B4-BE49-F238E27FC236}">
                      <a16:creationId xmlns:a16="http://schemas.microsoft.com/office/drawing/2014/main" id="{90406DE6-F1EE-4F8C-9890-859D98C3D9E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1" name="Text Box 13">
                  <a:extLst>
                    <a:ext uri="{FF2B5EF4-FFF2-40B4-BE49-F238E27FC236}">
                      <a16:creationId xmlns:a16="http://schemas.microsoft.com/office/drawing/2014/main" id="{9D5DA66B-FF61-4656-8605-66F30DFCAA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2" name="Line 16">
              <a:extLst>
                <a:ext uri="{FF2B5EF4-FFF2-40B4-BE49-F238E27FC236}">
                  <a16:creationId xmlns:a16="http://schemas.microsoft.com/office/drawing/2014/main" id="{3CF8D796-C79B-4CFC-94EC-A228ED9DD6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5704" y="4768376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" name="Text Box 18">
              <a:extLst>
                <a:ext uri="{FF2B5EF4-FFF2-40B4-BE49-F238E27FC236}">
                  <a16:creationId xmlns:a16="http://schemas.microsoft.com/office/drawing/2014/main" id="{F5F6A22E-360E-4904-B246-0B1EA22231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977" y="4233427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14" name="Text Box 24">
              <a:extLst>
                <a:ext uri="{FF2B5EF4-FFF2-40B4-BE49-F238E27FC236}">
                  <a16:creationId xmlns:a16="http://schemas.microsoft.com/office/drawing/2014/main" id="{02D27242-5EB9-4E37-ADB2-2D821569F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2575" y="4232399"/>
              <a:ext cx="58646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Conclusion</a:t>
              </a: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and</a:t>
              </a: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Future</a:t>
              </a: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Work</a:t>
              </a: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3400D3C0-C361-4A4A-8576-DE88BA8B1C3F}"/>
              </a:ext>
            </a:extLst>
          </p:cNvPr>
          <p:cNvSpPr/>
          <p:nvPr/>
        </p:nvSpPr>
        <p:spPr>
          <a:xfrm>
            <a:off x="3822365" y="5157192"/>
            <a:ext cx="7274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Conclusion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606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1"/>
    </mc:Choice>
    <mc:Fallback xmlns="">
      <p:transition spd="slow" advTm="794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260648"/>
            <a:ext cx="6264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Conclusion and Future Work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4.1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Conclusion</a:t>
              </a:r>
            </a:p>
          </p:txBody>
        </p:sp>
      </p:grpSp>
      <p:sp>
        <p:nvSpPr>
          <p:cNvPr id="8" name="TextBox 40">
            <a:extLst>
              <a:ext uri="{FF2B5EF4-FFF2-40B4-BE49-F238E27FC236}">
                <a16:creationId xmlns:a16="http://schemas.microsoft.com/office/drawing/2014/main" id="{B1666F97-3458-421B-B932-B7C5B16931F6}"/>
              </a:ext>
            </a:extLst>
          </p:cNvPr>
          <p:cNvSpPr txBox="1"/>
          <p:nvPr/>
        </p:nvSpPr>
        <p:spPr>
          <a:xfrm>
            <a:off x="953843" y="2235010"/>
            <a:ext cx="1030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Our system can detect high risk patterns semi-automatically and deal low-risk alarms automatically based on historical operations.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FDBF18DA-9382-4072-8D7F-52CCCBCE9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8742"/>
              </p:ext>
            </p:extLst>
          </p:nvPr>
        </p:nvGraphicFramePr>
        <p:xfrm>
          <a:off x="5540637" y="3830013"/>
          <a:ext cx="5789723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218">
                  <a:extLst>
                    <a:ext uri="{9D8B030D-6E8A-4147-A177-3AD203B41FA5}">
                      <a16:colId xmlns:a16="http://schemas.microsoft.com/office/drawing/2014/main" val="3628166814"/>
                    </a:ext>
                  </a:extLst>
                </a:gridCol>
                <a:gridCol w="1940591">
                  <a:extLst>
                    <a:ext uri="{9D8B030D-6E8A-4147-A177-3AD203B41FA5}">
                      <a16:colId xmlns:a16="http://schemas.microsoft.com/office/drawing/2014/main" val="1806985880"/>
                    </a:ext>
                  </a:extLst>
                </a:gridCol>
                <a:gridCol w="1898914">
                  <a:extLst>
                    <a:ext uri="{9D8B030D-6E8A-4147-A177-3AD203B41FA5}">
                      <a16:colId xmlns:a16="http://schemas.microsoft.com/office/drawing/2014/main" val="117636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Performance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Original system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Our system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04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Processing time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More than 10″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Less than 1″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05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Data scale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altLang="zh-CN" sz="1600" b="0" baseline="300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-10</a:t>
                      </a:r>
                      <a:r>
                        <a:rPr lang="en-US" altLang="zh-CN" sz="1600" b="0" baseline="300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600" b="0" baseline="300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altLang="zh-CN" sz="1600" b="0" baseline="300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-10</a:t>
                      </a:r>
                      <a:r>
                        <a:rPr lang="en-US" altLang="zh-CN" sz="1600" b="0" baseline="300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b="0" baseline="300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7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Accuracy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70%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95%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5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Cross-platform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no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yes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89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Similar matching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no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yes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126384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BDD93304-5B86-4B6D-956D-A117ED74F8DB}"/>
              </a:ext>
            </a:extLst>
          </p:cNvPr>
          <p:cNvGrpSpPr/>
          <p:nvPr/>
        </p:nvGrpSpPr>
        <p:grpSpPr>
          <a:xfrm>
            <a:off x="551384" y="3899865"/>
            <a:ext cx="4940950" cy="2465977"/>
            <a:chOff x="578986" y="3795415"/>
            <a:chExt cx="5372999" cy="274763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EE9DE6A-157C-4D68-A746-DE9DD4837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7" t="4912" r="7904"/>
            <a:stretch/>
          </p:blipFill>
          <p:spPr>
            <a:xfrm>
              <a:off x="623393" y="3795415"/>
              <a:ext cx="5328592" cy="271466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8A123BA-9C9A-4ED4-8D61-5899B3D7C320}"/>
                </a:ext>
              </a:extLst>
            </p:cNvPr>
            <p:cNvSpPr/>
            <p:nvPr/>
          </p:nvSpPr>
          <p:spPr>
            <a:xfrm flipH="1">
              <a:off x="578986" y="4221088"/>
              <a:ext cx="180020" cy="165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2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</a:t>
              </a:r>
              <a:endParaRPr lang="zh-CN" alt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576642C-071E-4460-97A1-2C98C5B07333}"/>
                </a:ext>
              </a:extLst>
            </p:cNvPr>
            <p:cNvSpPr/>
            <p:nvPr/>
          </p:nvSpPr>
          <p:spPr>
            <a:xfrm rot="5400000" flipH="1">
              <a:off x="3305690" y="5624947"/>
              <a:ext cx="180020" cy="165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2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Time/hour</a:t>
              </a:r>
              <a:endParaRPr lang="zh-CN" alt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25B7325-C52F-4194-88E5-E661B52B58C5}"/>
                </a:ext>
              </a:extLst>
            </p:cNvPr>
            <p:cNvSpPr/>
            <p:nvPr/>
          </p:nvSpPr>
          <p:spPr>
            <a:xfrm rot="5400000" flipH="1">
              <a:off x="1541900" y="3861048"/>
              <a:ext cx="216024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7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</a:p>
            <a:p>
              <a:pPr algn="ctr"/>
              <a:r>
                <a:rPr lang="en-US" altLang="zh-CN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7E2DD7B-7322-4B02-A240-4EC8C07201AB}"/>
              </a:ext>
            </a:extLst>
          </p:cNvPr>
          <p:cNvSpPr txBox="1"/>
          <p:nvPr/>
        </p:nvSpPr>
        <p:spPr>
          <a:xfrm>
            <a:off x="983432" y="1494085"/>
            <a:ext cx="100461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We developed a network security situation awareness (NSSA) system based on the 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spatio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-temporal correlation of alarms.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5EF1BD-65FF-4B84-981B-467F3F9AD492}"/>
              </a:ext>
            </a:extLst>
          </p:cNvPr>
          <p:cNvSpPr txBox="1"/>
          <p:nvPr/>
        </p:nvSpPr>
        <p:spPr>
          <a:xfrm>
            <a:off x="953843" y="2975252"/>
            <a:ext cx="100461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Compared with the old system, our system has better performance and richer functions.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47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260648"/>
            <a:ext cx="6264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Conclusion and Future Work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4.2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Future Work</a:t>
              </a:r>
            </a:p>
          </p:txBody>
        </p:sp>
      </p:grpSp>
      <p:sp>
        <p:nvSpPr>
          <p:cNvPr id="8" name="TextBox 40">
            <a:extLst>
              <a:ext uri="{FF2B5EF4-FFF2-40B4-BE49-F238E27FC236}">
                <a16:creationId xmlns:a16="http://schemas.microsoft.com/office/drawing/2014/main" id="{4A5DAC3F-D096-411B-B5A2-2F3D69033102}"/>
              </a:ext>
            </a:extLst>
          </p:cNvPr>
          <p:cNvSpPr txBox="1"/>
          <p:nvPr/>
        </p:nvSpPr>
        <p:spPr>
          <a:xfrm>
            <a:off x="536059" y="1713821"/>
            <a:ext cx="10589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The rich visualization of alarm data could also help find hidden high-risk attack behaviors like attack chains.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D63ABC-8FA2-4BB1-8A1A-A05C7A3AC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428" y="2183095"/>
            <a:ext cx="2870218" cy="174516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3CFBE6E-6199-4B57-B492-CC537C848D36}"/>
              </a:ext>
            </a:extLst>
          </p:cNvPr>
          <p:cNvGrpSpPr/>
          <p:nvPr/>
        </p:nvGrpSpPr>
        <p:grpSpPr>
          <a:xfrm>
            <a:off x="990937" y="3517470"/>
            <a:ext cx="6237312" cy="2108800"/>
            <a:chOff x="354429" y="2051185"/>
            <a:chExt cx="6237312" cy="21088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2A227E9-9EBC-4159-80F4-A5A553A51D39}"/>
                </a:ext>
              </a:extLst>
            </p:cNvPr>
            <p:cNvGrpSpPr/>
            <p:nvPr/>
          </p:nvGrpSpPr>
          <p:grpSpPr>
            <a:xfrm>
              <a:off x="354429" y="2051185"/>
              <a:ext cx="6237312" cy="1879613"/>
              <a:chOff x="354429" y="2051185"/>
              <a:chExt cx="6237312" cy="1879613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D5DDC58E-A244-40C1-B8E1-06BF8705BDD2}"/>
                  </a:ext>
                </a:extLst>
              </p:cNvPr>
              <p:cNvGrpSpPr/>
              <p:nvPr/>
            </p:nvGrpSpPr>
            <p:grpSpPr>
              <a:xfrm>
                <a:off x="354429" y="2051185"/>
                <a:ext cx="6237312" cy="1879613"/>
                <a:chOff x="500086" y="1630763"/>
                <a:chExt cx="6237312" cy="1879613"/>
              </a:xfrm>
            </p:grpSpPr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EAB86259-A4CA-4528-8E4E-459FB2D4AE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7215"/>
                <a:stretch/>
              </p:blipFill>
              <p:spPr>
                <a:xfrm>
                  <a:off x="500086" y="1630763"/>
                  <a:ext cx="6237312" cy="1879613"/>
                </a:xfrm>
                <a:prstGeom prst="rect">
                  <a:avLst/>
                </a:prstGeom>
              </p:spPr>
            </p:pic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271C8A12-F9B5-444C-9CFC-6607C0C2A822}"/>
                    </a:ext>
                  </a:extLst>
                </p:cNvPr>
                <p:cNvSpPr/>
                <p:nvPr/>
              </p:nvSpPr>
              <p:spPr>
                <a:xfrm>
                  <a:off x="2423592" y="1803409"/>
                  <a:ext cx="1872208" cy="1905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b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Cross Site Scripting </a:t>
                  </a:r>
                  <a:endParaRPr lang="zh-CN" altLang="en-US" sz="1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47301B7-AEAF-44C5-A0B8-D14F8B3D7CE8}"/>
                  </a:ext>
                </a:extLst>
              </p:cNvPr>
              <p:cNvSpPr txBox="1"/>
              <p:nvPr/>
            </p:nvSpPr>
            <p:spPr>
              <a:xfrm>
                <a:off x="690327" y="2062444"/>
                <a:ext cx="17155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2021-08-01~31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D9E4641-4924-4E43-B995-C910010CE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3880"/>
            <a:stretch/>
          </p:blipFill>
          <p:spPr>
            <a:xfrm>
              <a:off x="354429" y="3942057"/>
              <a:ext cx="6237312" cy="217928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FB40F98-2D1F-4AC6-8A7C-F8F5E9172233}"/>
              </a:ext>
            </a:extLst>
          </p:cNvPr>
          <p:cNvSpPr txBox="1"/>
          <p:nvPr/>
        </p:nvSpPr>
        <p:spPr>
          <a:xfrm>
            <a:off x="539012" y="2784824"/>
            <a:ext cx="813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spcAft>
                <a:spcPts val="1200"/>
              </a:spcAft>
              <a:buFont typeface="Wingdings" panose="05000000000000000000" pitchFamily="2" charset="2"/>
              <a:buChar char="Ø"/>
              <a:defRPr kumimoji="0" sz="20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Consider the temporal periodicity of threat behavior.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0BCCD9-D092-474B-882F-C08BAEA94231}"/>
              </a:ext>
            </a:extLst>
          </p:cNvPr>
          <p:cNvSpPr txBox="1"/>
          <p:nvPr/>
        </p:nvSpPr>
        <p:spPr>
          <a:xfrm>
            <a:off x="479376" y="5930624"/>
            <a:ext cx="8357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spcAft>
                <a:spcPts val="1200"/>
              </a:spcAft>
              <a:buFont typeface="Wingdings" panose="05000000000000000000" pitchFamily="2" charset="2"/>
              <a:buChar char="Ø"/>
              <a:defRPr kumimoji="0" sz="200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Build hypergraph to better classify different alarms.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ABDAA85-42B7-41AC-A775-0760A9597426}"/>
              </a:ext>
            </a:extLst>
          </p:cNvPr>
          <p:cNvGrpSpPr/>
          <p:nvPr/>
        </p:nvGrpSpPr>
        <p:grpSpPr>
          <a:xfrm>
            <a:off x="8141090" y="4751133"/>
            <a:ext cx="2870218" cy="1291899"/>
            <a:chOff x="9154" y="6084"/>
            <a:chExt cx="9025" cy="408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A975CAB-C133-4C2B-B0C2-9DDBE8961DA8}"/>
                </a:ext>
              </a:extLst>
            </p:cNvPr>
            <p:cNvSpPr/>
            <p:nvPr/>
          </p:nvSpPr>
          <p:spPr>
            <a:xfrm>
              <a:off x="10708" y="6748"/>
              <a:ext cx="272" cy="2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3136A7A-E819-4CA1-B101-C2BBB1D3ACBA}"/>
                </a:ext>
              </a:extLst>
            </p:cNvPr>
            <p:cNvSpPr/>
            <p:nvPr/>
          </p:nvSpPr>
          <p:spPr>
            <a:xfrm>
              <a:off x="9913" y="8200"/>
              <a:ext cx="272" cy="2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B76698F-38D4-45A8-A16B-CE8064D4D3F4}"/>
                </a:ext>
              </a:extLst>
            </p:cNvPr>
            <p:cNvSpPr/>
            <p:nvPr/>
          </p:nvSpPr>
          <p:spPr>
            <a:xfrm>
              <a:off x="11206" y="9334"/>
              <a:ext cx="272" cy="2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3567713-3415-4CAE-AFD6-B2817468BF1D}"/>
                </a:ext>
              </a:extLst>
            </p:cNvPr>
            <p:cNvSpPr/>
            <p:nvPr/>
          </p:nvSpPr>
          <p:spPr>
            <a:xfrm>
              <a:off x="12730" y="7178"/>
              <a:ext cx="272" cy="2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56CEEB-77A3-4EAD-9065-AB7406DAA94C}"/>
                </a:ext>
              </a:extLst>
            </p:cNvPr>
            <p:cNvSpPr/>
            <p:nvPr/>
          </p:nvSpPr>
          <p:spPr>
            <a:xfrm>
              <a:off x="12730" y="8792"/>
              <a:ext cx="272" cy="2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9A35DCD-A8CB-4504-A00D-13B64D8FF3A4}"/>
                </a:ext>
              </a:extLst>
            </p:cNvPr>
            <p:cNvSpPr/>
            <p:nvPr/>
          </p:nvSpPr>
          <p:spPr>
            <a:xfrm>
              <a:off x="14649" y="6849"/>
              <a:ext cx="272" cy="2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46427FA-F2F6-4D14-80DD-B623839F951D}"/>
                </a:ext>
              </a:extLst>
            </p:cNvPr>
            <p:cNvSpPr/>
            <p:nvPr/>
          </p:nvSpPr>
          <p:spPr>
            <a:xfrm>
              <a:off x="14649" y="9124"/>
              <a:ext cx="272" cy="2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0B8D419-25C0-4E0C-BB0F-2107F78CAD5F}"/>
                </a:ext>
              </a:extLst>
            </p:cNvPr>
            <p:cNvSpPr/>
            <p:nvPr/>
          </p:nvSpPr>
          <p:spPr>
            <a:xfrm>
              <a:off x="17038" y="6849"/>
              <a:ext cx="272" cy="2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76C5E7E-FC4F-4C4B-9A9E-50E9C8F44C8B}"/>
                </a:ext>
              </a:extLst>
            </p:cNvPr>
            <p:cNvSpPr/>
            <p:nvPr/>
          </p:nvSpPr>
          <p:spPr>
            <a:xfrm>
              <a:off x="17038" y="9124"/>
              <a:ext cx="272" cy="2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A434EC1-4C94-4C24-B765-87182026EF10}"/>
                </a:ext>
              </a:extLst>
            </p:cNvPr>
            <p:cNvCxnSpPr>
              <a:stCxn id="20" idx="6"/>
              <a:endCxn id="23" idx="2"/>
            </p:cNvCxnSpPr>
            <p:nvPr/>
          </p:nvCxnSpPr>
          <p:spPr>
            <a:xfrm>
              <a:off x="10980" y="6875"/>
              <a:ext cx="1750" cy="430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95CF6F0-61ED-4745-B35A-EEF59F8778BE}"/>
                </a:ext>
              </a:extLst>
            </p:cNvPr>
            <p:cNvCxnSpPr>
              <a:stCxn id="20" idx="4"/>
              <a:endCxn id="21" idx="7"/>
            </p:cNvCxnSpPr>
            <p:nvPr/>
          </p:nvCxnSpPr>
          <p:spPr>
            <a:xfrm flipH="1">
              <a:off x="10145" y="7001"/>
              <a:ext cx="699" cy="1236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994116A-E329-4E78-986D-475D428DAC6F}"/>
                </a:ext>
              </a:extLst>
            </p:cNvPr>
            <p:cNvCxnSpPr>
              <a:stCxn id="21" idx="5"/>
              <a:endCxn id="22" idx="1"/>
            </p:cNvCxnSpPr>
            <p:nvPr/>
          </p:nvCxnSpPr>
          <p:spPr>
            <a:xfrm>
              <a:off x="10145" y="8416"/>
              <a:ext cx="1101" cy="955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9BE56C0-CC25-45C7-9B09-B85DD6B27C4B}"/>
                </a:ext>
              </a:extLst>
            </p:cNvPr>
            <p:cNvCxnSpPr>
              <a:stCxn id="22" idx="7"/>
              <a:endCxn id="24" idx="1"/>
            </p:cNvCxnSpPr>
            <p:nvPr/>
          </p:nvCxnSpPr>
          <p:spPr>
            <a:xfrm flipV="1">
              <a:off x="11438" y="8829"/>
              <a:ext cx="1332" cy="542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7E1C5F6-1B3E-4061-B89A-B7E8CABE7AF1}"/>
                </a:ext>
              </a:extLst>
            </p:cNvPr>
            <p:cNvCxnSpPr>
              <a:stCxn id="23" idx="3"/>
              <a:endCxn id="24" idx="0"/>
            </p:cNvCxnSpPr>
            <p:nvPr/>
          </p:nvCxnSpPr>
          <p:spPr>
            <a:xfrm>
              <a:off x="12770" y="7394"/>
              <a:ext cx="96" cy="1398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BBDE4C6-51E5-4566-BDE5-3B21F011A900}"/>
                </a:ext>
              </a:extLst>
            </p:cNvPr>
            <p:cNvCxnSpPr>
              <a:stCxn id="20" idx="5"/>
              <a:endCxn id="24" idx="1"/>
            </p:cNvCxnSpPr>
            <p:nvPr/>
          </p:nvCxnSpPr>
          <p:spPr>
            <a:xfrm>
              <a:off x="10940" y="6964"/>
              <a:ext cx="1830" cy="1865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80CA4D3-46F4-4D49-B687-C0589351D4B6}"/>
                </a:ext>
              </a:extLst>
            </p:cNvPr>
            <p:cNvCxnSpPr/>
            <p:nvPr/>
          </p:nvCxnSpPr>
          <p:spPr>
            <a:xfrm flipV="1">
              <a:off x="10188" y="7314"/>
              <a:ext cx="2539" cy="1019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BF69A0B-3416-4B45-99C0-24A48AD80012}"/>
                </a:ext>
              </a:extLst>
            </p:cNvPr>
            <p:cNvCxnSpPr>
              <a:stCxn id="20" idx="5"/>
              <a:endCxn id="22" idx="0"/>
            </p:cNvCxnSpPr>
            <p:nvPr/>
          </p:nvCxnSpPr>
          <p:spPr>
            <a:xfrm>
              <a:off x="10940" y="6964"/>
              <a:ext cx="402" cy="2370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17BD386-8146-44BC-8DB7-85547D9B6A37}"/>
                </a:ext>
              </a:extLst>
            </p:cNvPr>
            <p:cNvCxnSpPr>
              <a:stCxn id="21" idx="4"/>
            </p:cNvCxnSpPr>
            <p:nvPr/>
          </p:nvCxnSpPr>
          <p:spPr>
            <a:xfrm>
              <a:off x="10049" y="8453"/>
              <a:ext cx="2721" cy="425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3CE1CBB-2220-4CB5-AA2C-E4A43F706C7D}"/>
                </a:ext>
              </a:extLst>
            </p:cNvPr>
            <p:cNvCxnSpPr>
              <a:stCxn id="22" idx="0"/>
            </p:cNvCxnSpPr>
            <p:nvPr/>
          </p:nvCxnSpPr>
          <p:spPr>
            <a:xfrm flipV="1">
              <a:off x="11342" y="7357"/>
              <a:ext cx="1413" cy="1977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A1C5F7C-71D0-4049-8997-082C34A09741}"/>
                </a:ext>
              </a:extLst>
            </p:cNvPr>
            <p:cNvCxnSpPr>
              <a:stCxn id="25" idx="2"/>
              <a:endCxn id="23" idx="6"/>
            </p:cNvCxnSpPr>
            <p:nvPr/>
          </p:nvCxnSpPr>
          <p:spPr>
            <a:xfrm flipH="1">
              <a:off x="13002" y="6976"/>
              <a:ext cx="1647" cy="329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8337ED5-5436-429F-B2E4-21F8EFB0044F}"/>
                </a:ext>
              </a:extLst>
            </p:cNvPr>
            <p:cNvCxnSpPr>
              <a:stCxn id="24" idx="6"/>
              <a:endCxn id="26" idx="2"/>
            </p:cNvCxnSpPr>
            <p:nvPr/>
          </p:nvCxnSpPr>
          <p:spPr>
            <a:xfrm>
              <a:off x="13002" y="8919"/>
              <a:ext cx="1647" cy="332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D524FD80-AEF9-40E9-A8BB-03498AB72E8C}"/>
                </a:ext>
              </a:extLst>
            </p:cNvPr>
            <p:cNvCxnSpPr>
              <a:stCxn id="25" idx="4"/>
              <a:endCxn id="26" idx="0"/>
            </p:cNvCxnSpPr>
            <p:nvPr/>
          </p:nvCxnSpPr>
          <p:spPr>
            <a:xfrm>
              <a:off x="14785" y="7102"/>
              <a:ext cx="0" cy="2022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7F3F081-18F9-4EAC-81F4-1DEB02751C0B}"/>
                </a:ext>
              </a:extLst>
            </p:cNvPr>
            <p:cNvCxnSpPr>
              <a:stCxn id="25" idx="6"/>
              <a:endCxn id="27" idx="2"/>
            </p:cNvCxnSpPr>
            <p:nvPr/>
          </p:nvCxnSpPr>
          <p:spPr>
            <a:xfrm>
              <a:off x="14921" y="6976"/>
              <a:ext cx="2117" cy="0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72F8E6B-5D3C-4E35-B0D6-C5FC5DCC0D29}"/>
                </a:ext>
              </a:extLst>
            </p:cNvPr>
            <p:cNvCxnSpPr>
              <a:stCxn id="26" idx="6"/>
              <a:endCxn id="28" idx="2"/>
            </p:cNvCxnSpPr>
            <p:nvPr/>
          </p:nvCxnSpPr>
          <p:spPr>
            <a:xfrm>
              <a:off x="14921" y="9251"/>
              <a:ext cx="2117" cy="0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A9DD62B-2936-44A5-847C-2D0222C73A2A}"/>
                </a:ext>
              </a:extLst>
            </p:cNvPr>
            <p:cNvCxnSpPr>
              <a:stCxn id="28" idx="0"/>
              <a:endCxn id="27" idx="4"/>
            </p:cNvCxnSpPr>
            <p:nvPr/>
          </p:nvCxnSpPr>
          <p:spPr>
            <a:xfrm flipV="1">
              <a:off x="17174" y="7102"/>
              <a:ext cx="0" cy="2022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885B937-8948-4AD2-BA19-B6FC6AC3DF07}"/>
                </a:ext>
              </a:extLst>
            </p:cNvPr>
            <p:cNvCxnSpPr>
              <a:stCxn id="25" idx="5"/>
              <a:endCxn id="28" idx="1"/>
            </p:cNvCxnSpPr>
            <p:nvPr/>
          </p:nvCxnSpPr>
          <p:spPr>
            <a:xfrm>
              <a:off x="14881" y="7065"/>
              <a:ext cx="2197" cy="2096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1E88117-1545-4FA1-AABA-A802820BC561}"/>
                </a:ext>
              </a:extLst>
            </p:cNvPr>
            <p:cNvCxnSpPr>
              <a:stCxn id="27" idx="3"/>
              <a:endCxn id="26" idx="7"/>
            </p:cNvCxnSpPr>
            <p:nvPr/>
          </p:nvCxnSpPr>
          <p:spPr>
            <a:xfrm flipH="1">
              <a:off x="14881" y="7065"/>
              <a:ext cx="2197" cy="2096"/>
            </a:xfrm>
            <a:prstGeom prst="line">
              <a:avLst/>
            </a:prstGeom>
            <a:ln w="38100">
              <a:solidFill>
                <a:srgbClr val="1557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70">
              <a:extLst>
                <a:ext uri="{FF2B5EF4-FFF2-40B4-BE49-F238E27FC236}">
                  <a16:creationId xmlns:a16="http://schemas.microsoft.com/office/drawing/2014/main" id="{6D0EA341-E403-4C5B-A9A6-1D6D92EF74E7}"/>
                </a:ext>
              </a:extLst>
            </p:cNvPr>
            <p:cNvSpPr txBox="1"/>
            <p:nvPr/>
          </p:nvSpPr>
          <p:spPr>
            <a:xfrm>
              <a:off x="9154" y="7746"/>
              <a:ext cx="6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1</a:t>
              </a:r>
            </a:p>
          </p:txBody>
        </p:sp>
        <p:sp>
          <p:nvSpPr>
            <p:cNvPr id="53" name="文本框 71">
              <a:extLst>
                <a:ext uri="{FF2B5EF4-FFF2-40B4-BE49-F238E27FC236}">
                  <a16:creationId xmlns:a16="http://schemas.microsoft.com/office/drawing/2014/main" id="{5192DAFD-6C03-43D3-B53D-536433B84E4B}"/>
                </a:ext>
              </a:extLst>
            </p:cNvPr>
            <p:cNvSpPr txBox="1"/>
            <p:nvPr/>
          </p:nvSpPr>
          <p:spPr>
            <a:xfrm>
              <a:off x="9797" y="6463"/>
              <a:ext cx="6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2</a:t>
              </a:r>
            </a:p>
          </p:txBody>
        </p:sp>
        <p:sp>
          <p:nvSpPr>
            <p:cNvPr id="54" name="文本框 72">
              <a:extLst>
                <a:ext uri="{FF2B5EF4-FFF2-40B4-BE49-F238E27FC236}">
                  <a16:creationId xmlns:a16="http://schemas.microsoft.com/office/drawing/2014/main" id="{3D9FFDC4-9098-4B0F-9EF3-01B0FEBFB13E}"/>
                </a:ext>
              </a:extLst>
            </p:cNvPr>
            <p:cNvSpPr txBox="1"/>
            <p:nvPr/>
          </p:nvSpPr>
          <p:spPr>
            <a:xfrm>
              <a:off x="12124" y="6301"/>
              <a:ext cx="6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3</a:t>
              </a:r>
            </a:p>
          </p:txBody>
        </p:sp>
        <p:sp>
          <p:nvSpPr>
            <p:cNvPr id="55" name="文本框 73">
              <a:extLst>
                <a:ext uri="{FF2B5EF4-FFF2-40B4-BE49-F238E27FC236}">
                  <a16:creationId xmlns:a16="http://schemas.microsoft.com/office/drawing/2014/main" id="{59D4D542-3A2E-477C-8C1A-116CFBA0EE78}"/>
                </a:ext>
              </a:extLst>
            </p:cNvPr>
            <p:cNvSpPr txBox="1"/>
            <p:nvPr/>
          </p:nvSpPr>
          <p:spPr>
            <a:xfrm>
              <a:off x="12194" y="8753"/>
              <a:ext cx="6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4</a:t>
              </a:r>
            </a:p>
          </p:txBody>
        </p:sp>
        <p:sp>
          <p:nvSpPr>
            <p:cNvPr id="56" name="文本框 74">
              <a:extLst>
                <a:ext uri="{FF2B5EF4-FFF2-40B4-BE49-F238E27FC236}">
                  <a16:creationId xmlns:a16="http://schemas.microsoft.com/office/drawing/2014/main" id="{25C6E271-564B-4756-8209-E96BD04A5734}"/>
                </a:ext>
              </a:extLst>
            </p:cNvPr>
            <p:cNvSpPr txBox="1"/>
            <p:nvPr/>
          </p:nvSpPr>
          <p:spPr>
            <a:xfrm>
              <a:off x="10326" y="8864"/>
              <a:ext cx="6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5</a:t>
              </a:r>
            </a:p>
          </p:txBody>
        </p:sp>
        <p:sp>
          <p:nvSpPr>
            <p:cNvPr id="57" name="文本框 75">
              <a:extLst>
                <a:ext uri="{FF2B5EF4-FFF2-40B4-BE49-F238E27FC236}">
                  <a16:creationId xmlns:a16="http://schemas.microsoft.com/office/drawing/2014/main" id="{DBBF1739-95FF-4E23-B327-1490EDB9EA66}"/>
                </a:ext>
              </a:extLst>
            </p:cNvPr>
            <p:cNvSpPr txBox="1"/>
            <p:nvPr/>
          </p:nvSpPr>
          <p:spPr>
            <a:xfrm>
              <a:off x="14881" y="6087"/>
              <a:ext cx="6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6</a:t>
              </a:r>
            </a:p>
          </p:txBody>
        </p:sp>
        <p:sp>
          <p:nvSpPr>
            <p:cNvPr id="58" name="文本框 76">
              <a:extLst>
                <a:ext uri="{FF2B5EF4-FFF2-40B4-BE49-F238E27FC236}">
                  <a16:creationId xmlns:a16="http://schemas.microsoft.com/office/drawing/2014/main" id="{AA03D967-F3BF-40AF-986C-461B0EA86144}"/>
                </a:ext>
              </a:extLst>
            </p:cNvPr>
            <p:cNvSpPr txBox="1"/>
            <p:nvPr/>
          </p:nvSpPr>
          <p:spPr>
            <a:xfrm>
              <a:off x="14881" y="9113"/>
              <a:ext cx="6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/>
                <a:t>7</a:t>
              </a:r>
            </a:p>
          </p:txBody>
        </p:sp>
        <p:sp>
          <p:nvSpPr>
            <p:cNvPr id="59" name="文本框 77">
              <a:extLst>
                <a:ext uri="{FF2B5EF4-FFF2-40B4-BE49-F238E27FC236}">
                  <a16:creationId xmlns:a16="http://schemas.microsoft.com/office/drawing/2014/main" id="{0DF19ED5-EB6B-4F4A-932A-7220C5DDB026}"/>
                </a:ext>
              </a:extLst>
            </p:cNvPr>
            <p:cNvSpPr txBox="1"/>
            <p:nvPr/>
          </p:nvSpPr>
          <p:spPr>
            <a:xfrm>
              <a:off x="16311" y="9085"/>
              <a:ext cx="6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8</a:t>
              </a:r>
            </a:p>
          </p:txBody>
        </p:sp>
        <p:sp>
          <p:nvSpPr>
            <p:cNvPr id="60" name="文本框 78">
              <a:extLst>
                <a:ext uri="{FF2B5EF4-FFF2-40B4-BE49-F238E27FC236}">
                  <a16:creationId xmlns:a16="http://schemas.microsoft.com/office/drawing/2014/main" id="{90F6DAED-1A9F-4686-96E3-4C0AA71787CF}"/>
                </a:ext>
              </a:extLst>
            </p:cNvPr>
            <p:cNvSpPr txBox="1"/>
            <p:nvPr/>
          </p:nvSpPr>
          <p:spPr>
            <a:xfrm>
              <a:off x="16201" y="6084"/>
              <a:ext cx="6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9</a:t>
              </a: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18556CB-1ED4-4261-B32C-E53FEC7E7ADF}"/>
                </a:ext>
              </a:extLst>
            </p:cNvPr>
            <p:cNvSpPr/>
            <p:nvPr/>
          </p:nvSpPr>
          <p:spPr>
            <a:xfrm>
              <a:off x="9257" y="6164"/>
              <a:ext cx="4393" cy="375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62729D7-218B-4D83-8F8C-0D5E6C9BEE79}"/>
                </a:ext>
              </a:extLst>
            </p:cNvPr>
            <p:cNvSpPr/>
            <p:nvPr/>
          </p:nvSpPr>
          <p:spPr>
            <a:xfrm>
              <a:off x="13786" y="6155"/>
              <a:ext cx="4393" cy="400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97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0" y="1844982"/>
            <a:ext cx="12192000" cy="1571180"/>
          </a:xfrm>
          <a:prstGeom prst="rect">
            <a:avLst/>
          </a:prstGeom>
          <a:solidFill>
            <a:srgbClr val="325A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Thank you! </a:t>
            </a:r>
          </a:p>
          <a:p>
            <a:pPr algn="ctr"/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56040" y="4050791"/>
            <a:ext cx="4896544" cy="224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Zehua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Ren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Xian </a:t>
            </a:r>
            <a:r>
              <a:rPr lang="en-US" altLang="zh-CN" sz="24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Jiaotong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University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renzehua@stu.xjtu.edu.cn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2022/05/03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CC1016-173A-4B80-99EF-39D43D7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820543"/>
            <a:ext cx="4816908" cy="270951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CA9A3E3C-85D8-4F58-9926-F9CA0982BC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76" y="453784"/>
            <a:ext cx="5904656" cy="8350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591335-ED74-441C-9D9F-1934D3CAC7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419824"/>
            <a:ext cx="3528392" cy="9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2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61"/>
    </mc:Choice>
    <mc:Fallback xmlns="">
      <p:transition spd="slow" advTm="132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28789" y="-33387"/>
            <a:ext cx="980728" cy="1047503"/>
          </a:xfrm>
          <a:prstGeom prst="rtTriangle">
            <a:avLst/>
          </a:pr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16200000">
            <a:off x="11136037" y="5805787"/>
            <a:ext cx="1052736" cy="1051690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00BDEC-6FBF-4B0C-89BC-062284AD0410}"/>
              </a:ext>
            </a:extLst>
          </p:cNvPr>
          <p:cNvGrpSpPr/>
          <p:nvPr/>
        </p:nvGrpSpPr>
        <p:grpSpPr>
          <a:xfrm>
            <a:off x="3051832" y="1529430"/>
            <a:ext cx="8652887" cy="591866"/>
            <a:chOff x="3082612" y="1370069"/>
            <a:chExt cx="8652887" cy="591866"/>
          </a:xfrm>
        </p:grpSpPr>
        <p:grpSp>
          <p:nvGrpSpPr>
            <p:cNvPr id="41" name="Group 9"/>
            <p:cNvGrpSpPr/>
            <p:nvPr/>
          </p:nvGrpSpPr>
          <p:grpSpPr bwMode="auto">
            <a:xfrm>
              <a:off x="3082612" y="1370069"/>
              <a:ext cx="707381" cy="591866"/>
              <a:chOff x="0" y="0"/>
              <a:chExt cx="1549" cy="1351"/>
            </a:xfrm>
          </p:grpSpPr>
          <p:sp>
            <p:nvSpPr>
              <p:cNvPr id="45" name="AutoShape 10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47" name="AutoShape 12"/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48" name="AutoShape 12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660444" y="1915544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3245290" y="1389065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3857315" y="1379567"/>
              <a:ext cx="31563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  <a:endParaRPr lang="zh-CN" altLang="en-US" sz="28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1" y="2121296"/>
            <a:ext cx="2088232" cy="20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0449E29-6AAB-4787-A766-C958CCEE539D}"/>
              </a:ext>
            </a:extLst>
          </p:cNvPr>
          <p:cNvGrpSpPr/>
          <p:nvPr/>
        </p:nvGrpSpPr>
        <p:grpSpPr>
          <a:xfrm>
            <a:off x="3051832" y="3340136"/>
            <a:ext cx="8652887" cy="591866"/>
            <a:chOff x="3082612" y="2323102"/>
            <a:chExt cx="8652887" cy="591866"/>
          </a:xfrm>
        </p:grpSpPr>
        <p:grpSp>
          <p:nvGrpSpPr>
            <p:cNvPr id="60" name="Group 9">
              <a:extLst>
                <a:ext uri="{FF2B5EF4-FFF2-40B4-BE49-F238E27FC236}">
                  <a16:creationId xmlns:a16="http://schemas.microsoft.com/office/drawing/2014/main" id="{7A5284C8-3724-4064-863B-05C10522AA5F}"/>
                </a:ext>
              </a:extLst>
            </p:cNvPr>
            <p:cNvGrpSpPr/>
            <p:nvPr/>
          </p:nvGrpSpPr>
          <p:grpSpPr bwMode="auto">
            <a:xfrm>
              <a:off x="3082612" y="2323102"/>
              <a:ext cx="707381" cy="591866"/>
              <a:chOff x="0" y="0"/>
              <a:chExt cx="1549" cy="1351"/>
            </a:xfrm>
          </p:grpSpPr>
          <p:sp>
            <p:nvSpPr>
              <p:cNvPr id="80" name="AutoShape 10">
                <a:extLst>
                  <a:ext uri="{FF2B5EF4-FFF2-40B4-BE49-F238E27FC236}">
                    <a16:creationId xmlns:a16="http://schemas.microsoft.com/office/drawing/2014/main" id="{05714C88-2732-45E7-83D5-51FAB084D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AutoShape 11">
                <a:extLst>
                  <a:ext uri="{FF2B5EF4-FFF2-40B4-BE49-F238E27FC236}">
                    <a16:creationId xmlns:a16="http://schemas.microsoft.com/office/drawing/2014/main" id="{90017C78-5C27-4440-BEED-908A42A13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91" name="AutoShape 12">
                <a:extLst>
                  <a:ext uri="{FF2B5EF4-FFF2-40B4-BE49-F238E27FC236}">
                    <a16:creationId xmlns:a16="http://schemas.microsoft.com/office/drawing/2014/main" id="{E23E60E1-9005-46D5-B5C9-FE7F60E3F2F8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92" name="AutoShape 12">
                  <a:extLst>
                    <a:ext uri="{FF2B5EF4-FFF2-40B4-BE49-F238E27FC236}">
                      <a16:creationId xmlns:a16="http://schemas.microsoft.com/office/drawing/2014/main" id="{D9F04C2C-770C-4DC7-82ED-1B44C0AF26D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Text Box 13">
                  <a:extLst>
                    <a:ext uri="{FF2B5EF4-FFF2-40B4-BE49-F238E27FC236}">
                      <a16:creationId xmlns:a16="http://schemas.microsoft.com/office/drawing/2014/main" id="{9184AB18-D0A3-427E-8816-453DD6F108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313AD715-D659-43E4-8807-BD6C0165A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0444" y="2868577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5" name="Text Box 18">
              <a:extLst>
                <a:ext uri="{FF2B5EF4-FFF2-40B4-BE49-F238E27FC236}">
                  <a16:creationId xmlns:a16="http://schemas.microsoft.com/office/drawing/2014/main" id="{A8BE4555-35AF-4465-BEA7-2ABA12D72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321" y="2359163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96" name="Text Box 24">
              <a:extLst>
                <a:ext uri="{FF2B5EF4-FFF2-40B4-BE49-F238E27FC236}">
                  <a16:creationId xmlns:a16="http://schemas.microsoft.com/office/drawing/2014/main" id="{3C449B88-E276-44A1-B327-455CB554A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315" y="2332600"/>
              <a:ext cx="414167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System Architecture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7D9A16-8D21-4000-92B8-68E804FBC276}"/>
              </a:ext>
            </a:extLst>
          </p:cNvPr>
          <p:cNvGrpSpPr/>
          <p:nvPr/>
        </p:nvGrpSpPr>
        <p:grpSpPr>
          <a:xfrm>
            <a:off x="3047662" y="4291080"/>
            <a:ext cx="8652887" cy="591866"/>
            <a:chOff x="3078442" y="3276713"/>
            <a:chExt cx="8652887" cy="591866"/>
          </a:xfrm>
        </p:grpSpPr>
        <p:grpSp>
          <p:nvGrpSpPr>
            <p:cNvPr id="97" name="Group 9">
              <a:extLst>
                <a:ext uri="{FF2B5EF4-FFF2-40B4-BE49-F238E27FC236}">
                  <a16:creationId xmlns:a16="http://schemas.microsoft.com/office/drawing/2014/main" id="{87CA7973-F969-45C8-9442-2CCF74757286}"/>
                </a:ext>
              </a:extLst>
            </p:cNvPr>
            <p:cNvGrpSpPr/>
            <p:nvPr/>
          </p:nvGrpSpPr>
          <p:grpSpPr bwMode="auto">
            <a:xfrm>
              <a:off x="3078442" y="3276713"/>
              <a:ext cx="707381" cy="591866"/>
              <a:chOff x="0" y="0"/>
              <a:chExt cx="1549" cy="1351"/>
            </a:xfrm>
          </p:grpSpPr>
          <p:sp>
            <p:nvSpPr>
              <p:cNvPr id="98" name="AutoShape 10">
                <a:extLst>
                  <a:ext uri="{FF2B5EF4-FFF2-40B4-BE49-F238E27FC236}">
                    <a16:creationId xmlns:a16="http://schemas.microsoft.com/office/drawing/2014/main" id="{BBFC8582-CC51-4651-BEAC-7FCD80CD6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9" name="AutoShape 11">
                <a:extLst>
                  <a:ext uri="{FF2B5EF4-FFF2-40B4-BE49-F238E27FC236}">
                    <a16:creationId xmlns:a16="http://schemas.microsoft.com/office/drawing/2014/main" id="{12D3C395-897F-4CF3-8C0A-7125D30A1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100" name="AutoShape 12">
                <a:extLst>
                  <a:ext uri="{FF2B5EF4-FFF2-40B4-BE49-F238E27FC236}">
                    <a16:creationId xmlns:a16="http://schemas.microsoft.com/office/drawing/2014/main" id="{BF6B3B77-A36B-47BC-BD75-7609B44F4396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101" name="AutoShape 12">
                  <a:extLst>
                    <a:ext uri="{FF2B5EF4-FFF2-40B4-BE49-F238E27FC236}">
                      <a16:creationId xmlns:a16="http://schemas.microsoft.com/office/drawing/2014/main" id="{74F598F7-34CB-41C7-9761-AD4DBD9F9C8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Text Box 13">
                  <a:extLst>
                    <a:ext uri="{FF2B5EF4-FFF2-40B4-BE49-F238E27FC236}">
                      <a16:creationId xmlns:a16="http://schemas.microsoft.com/office/drawing/2014/main" id="{723B60F5-30F6-40D0-9E5D-C2D10B2E0F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03" name="Line 16">
              <a:extLst>
                <a:ext uri="{FF2B5EF4-FFF2-40B4-BE49-F238E27FC236}">
                  <a16:creationId xmlns:a16="http://schemas.microsoft.com/office/drawing/2014/main" id="{06E729B8-82C7-4E17-9679-496DCBAFB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6274" y="3822188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" name="Text Box 18">
              <a:extLst>
                <a:ext uri="{FF2B5EF4-FFF2-40B4-BE49-F238E27FC236}">
                  <a16:creationId xmlns:a16="http://schemas.microsoft.com/office/drawing/2014/main" id="{13D24B6B-BDC7-40EE-90FE-8F0D00746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010" y="3296865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5" name="Text Box 24">
              <a:extLst>
                <a:ext uri="{FF2B5EF4-FFF2-40B4-BE49-F238E27FC236}">
                  <a16:creationId xmlns:a16="http://schemas.microsoft.com/office/drawing/2014/main" id="{E636D3DA-A874-4029-9076-6D66ECE1A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145" y="3286211"/>
              <a:ext cx="31563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Demo System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72CD65-651A-499C-87BC-A85BF4A0A353}"/>
              </a:ext>
            </a:extLst>
          </p:cNvPr>
          <p:cNvGrpSpPr/>
          <p:nvPr/>
        </p:nvGrpSpPr>
        <p:grpSpPr>
          <a:xfrm>
            <a:off x="3057092" y="5242024"/>
            <a:ext cx="8652887" cy="591866"/>
            <a:chOff x="3087872" y="4222901"/>
            <a:chExt cx="8652887" cy="591866"/>
          </a:xfrm>
        </p:grpSpPr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id="{636572ED-9825-43EF-B2DD-7F405BFF5CD8}"/>
                </a:ext>
              </a:extLst>
            </p:cNvPr>
            <p:cNvGrpSpPr/>
            <p:nvPr/>
          </p:nvGrpSpPr>
          <p:grpSpPr bwMode="auto">
            <a:xfrm>
              <a:off x="3087872" y="4222901"/>
              <a:ext cx="707381" cy="591866"/>
              <a:chOff x="0" y="0"/>
              <a:chExt cx="1549" cy="1351"/>
            </a:xfrm>
          </p:grpSpPr>
          <p:sp>
            <p:nvSpPr>
              <p:cNvPr id="107" name="AutoShape 10">
                <a:extLst>
                  <a:ext uri="{FF2B5EF4-FFF2-40B4-BE49-F238E27FC236}">
                    <a16:creationId xmlns:a16="http://schemas.microsoft.com/office/drawing/2014/main" id="{D6B5EB6E-80F0-41B2-90F0-9CF68609D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8" name="AutoShape 11">
                <a:extLst>
                  <a:ext uri="{FF2B5EF4-FFF2-40B4-BE49-F238E27FC236}">
                    <a16:creationId xmlns:a16="http://schemas.microsoft.com/office/drawing/2014/main" id="{FBF27F72-6D45-4EB8-8D73-A0DA153F4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109" name="AutoShape 12">
                <a:extLst>
                  <a:ext uri="{FF2B5EF4-FFF2-40B4-BE49-F238E27FC236}">
                    <a16:creationId xmlns:a16="http://schemas.microsoft.com/office/drawing/2014/main" id="{8C9D9910-06DC-49AC-B78D-7CC5CC98CC4D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110" name="AutoShape 12">
                  <a:extLst>
                    <a:ext uri="{FF2B5EF4-FFF2-40B4-BE49-F238E27FC236}">
                      <a16:creationId xmlns:a16="http://schemas.microsoft.com/office/drawing/2014/main" id="{90406DE6-F1EE-4F8C-9890-859D98C3D9E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1" name="Text Box 13">
                  <a:extLst>
                    <a:ext uri="{FF2B5EF4-FFF2-40B4-BE49-F238E27FC236}">
                      <a16:creationId xmlns:a16="http://schemas.microsoft.com/office/drawing/2014/main" id="{9D5DA66B-FF61-4656-8605-66F30DFCAA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2" name="Line 16">
              <a:extLst>
                <a:ext uri="{FF2B5EF4-FFF2-40B4-BE49-F238E27FC236}">
                  <a16:creationId xmlns:a16="http://schemas.microsoft.com/office/drawing/2014/main" id="{3CF8D796-C79B-4CFC-94EC-A228ED9DD6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5704" y="4768376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" name="Text Box 18">
              <a:extLst>
                <a:ext uri="{FF2B5EF4-FFF2-40B4-BE49-F238E27FC236}">
                  <a16:creationId xmlns:a16="http://schemas.microsoft.com/office/drawing/2014/main" id="{F5F6A22E-360E-4904-B246-0B1EA22231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977" y="4233427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14" name="Text Box 24">
              <a:extLst>
                <a:ext uri="{FF2B5EF4-FFF2-40B4-BE49-F238E27FC236}">
                  <a16:creationId xmlns:a16="http://schemas.microsoft.com/office/drawing/2014/main" id="{02D27242-5EB9-4E37-ADB2-2D821569F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2575" y="4232399"/>
              <a:ext cx="58646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Conclusion and Future Work</a:t>
              </a: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3400D3C0-C361-4A4A-8576-DE88BA8B1C3F}"/>
              </a:ext>
            </a:extLst>
          </p:cNvPr>
          <p:cNvSpPr/>
          <p:nvPr/>
        </p:nvSpPr>
        <p:spPr>
          <a:xfrm>
            <a:off x="3822365" y="2279937"/>
            <a:ext cx="7274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Background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Research Motivation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1"/>
    </mc:Choice>
    <mc:Fallback xmlns="">
      <p:transition spd="slow" advTm="79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260648"/>
            <a:ext cx="3960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1.1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Background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5755B77-F9D9-45D0-BFF2-4F12F0A0BBAF}"/>
              </a:ext>
            </a:extLst>
          </p:cNvPr>
          <p:cNvGrpSpPr/>
          <p:nvPr/>
        </p:nvGrpSpPr>
        <p:grpSpPr>
          <a:xfrm>
            <a:off x="860323" y="2302515"/>
            <a:ext cx="3641753" cy="4169915"/>
            <a:chOff x="695400" y="1770372"/>
            <a:chExt cx="3641753" cy="4169915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8C0768E-0D92-4A73-A049-F3AE4676C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00" y="1770372"/>
              <a:ext cx="2827322" cy="2830374"/>
            </a:xfrm>
            <a:prstGeom prst="rect">
              <a:avLst/>
            </a:prstGeom>
          </p:spPr>
        </p:pic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D773271-1BB8-4067-BDFA-EC48DC0C9748}"/>
                </a:ext>
              </a:extLst>
            </p:cNvPr>
            <p:cNvGrpSpPr/>
            <p:nvPr/>
          </p:nvGrpSpPr>
          <p:grpSpPr>
            <a:xfrm>
              <a:off x="695401" y="4935700"/>
              <a:ext cx="3641752" cy="1004587"/>
              <a:chOff x="479310" y="5104211"/>
              <a:chExt cx="3898348" cy="1046822"/>
            </a:xfrm>
          </p:grpSpPr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D797A1AB-6EC2-4404-8CFE-AF9E58AED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79310" y="5104211"/>
                <a:ext cx="405081" cy="381663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367ED716-69FA-46C5-96AF-1795EFC52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372" y="5692204"/>
                <a:ext cx="306200" cy="453132"/>
              </a:xfrm>
              <a:prstGeom prst="rect">
                <a:avLst/>
              </a:prstGeom>
            </p:spPr>
          </p:pic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A36A10A-D419-4C88-B237-44F041C34B68}"/>
                  </a:ext>
                </a:extLst>
              </p:cNvPr>
              <p:cNvSpPr txBox="1"/>
              <p:nvPr/>
            </p:nvSpPr>
            <p:spPr>
              <a:xfrm>
                <a:off x="1008906" y="5734102"/>
                <a:ext cx="2462731" cy="416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0" dirty="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rPr>
                  <a:t>Network devices</a:t>
                </a:r>
                <a:endParaRPr lang="zh-CN" altLang="en-US" sz="2000" b="0" dirty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3FD7D5D-B30D-4035-AB78-A77B6F21D0A7}"/>
                  </a:ext>
                </a:extLst>
              </p:cNvPr>
              <p:cNvSpPr txBox="1"/>
              <p:nvPr/>
            </p:nvSpPr>
            <p:spPr>
              <a:xfrm>
                <a:off x="1008906" y="5110376"/>
                <a:ext cx="3368752" cy="416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0" dirty="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rPr>
                  <a:t>Massive alarm events </a:t>
                </a:r>
                <a:endParaRPr lang="zh-CN" altLang="en-US" sz="2000" b="0" dirty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AEF009F9-2BD6-49F7-BDBD-1CC5B2235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52" y="2234289"/>
            <a:ext cx="3771501" cy="4297958"/>
          </a:xfrm>
          <a:prstGeom prst="rect">
            <a:avLst/>
          </a:prstGeom>
        </p:spPr>
      </p:pic>
      <p:sp>
        <p:nvSpPr>
          <p:cNvPr id="45" name="椭圆 44">
            <a:extLst>
              <a:ext uri="{FF2B5EF4-FFF2-40B4-BE49-F238E27FC236}">
                <a16:creationId xmlns:a16="http://schemas.microsoft.com/office/drawing/2014/main" id="{E8AD5C4C-2896-4036-B514-FAECC24895A5}"/>
              </a:ext>
            </a:extLst>
          </p:cNvPr>
          <p:cNvSpPr/>
          <p:nvPr/>
        </p:nvSpPr>
        <p:spPr bwMode="auto">
          <a:xfrm>
            <a:off x="7936854" y="2004836"/>
            <a:ext cx="3564613" cy="190787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000" dirty="0">
                <a:solidFill>
                  <a:srgbClr val="FF0000"/>
                </a:solidFill>
                <a:ea typeface="Microsoft YaHei" pitchFamily="34" charset="-122"/>
              </a:rPr>
              <a:t>I don't want to design filtering rules manually.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294D5F2-A6B7-4B4C-B620-C84319A33924}"/>
              </a:ext>
            </a:extLst>
          </p:cNvPr>
          <p:cNvSpPr/>
          <p:nvPr/>
        </p:nvSpPr>
        <p:spPr bwMode="auto">
          <a:xfrm>
            <a:off x="3917196" y="2793698"/>
            <a:ext cx="3241180" cy="1785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000" b="1" dirty="0">
                <a:solidFill>
                  <a:srgbClr val="FF0000"/>
                </a:solidFill>
                <a:ea typeface="Microsoft YaHei" pitchFamily="34" charset="-122"/>
              </a:rPr>
              <a:t>How about the current network security situation? 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2B78B7D-1A52-43CD-87EB-2FB5D98611F6}"/>
              </a:ext>
            </a:extLst>
          </p:cNvPr>
          <p:cNvSpPr/>
          <p:nvPr/>
        </p:nvSpPr>
        <p:spPr bwMode="auto">
          <a:xfrm>
            <a:off x="8370755" y="4555192"/>
            <a:ext cx="3022946" cy="151712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000" dirty="0">
                <a:solidFill>
                  <a:srgbClr val="FF0000"/>
                </a:solidFill>
                <a:ea typeface="Microsoft YaHei" pitchFamily="34" charset="-122"/>
              </a:rPr>
              <a:t>How to automatically generate filter rules?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ED32D96-B2A5-40CE-AEDE-05B67A7BEC53}"/>
              </a:ext>
            </a:extLst>
          </p:cNvPr>
          <p:cNvSpPr txBox="1"/>
          <p:nvPr/>
        </p:nvSpPr>
        <p:spPr>
          <a:xfrm>
            <a:off x="1546567" y="1490691"/>
            <a:ext cx="8750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+mn-lt"/>
                <a:ea typeface="微软雅黑" pitchFamily="34" charset="-122"/>
              </a:rPr>
              <a:t>False Alarms in Intrusion Detection Systems (IDSs)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70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260648"/>
            <a:ext cx="3960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1.2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Research Motivation 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67812FC-D79D-4357-98E8-007F7C179F61}"/>
              </a:ext>
            </a:extLst>
          </p:cNvPr>
          <p:cNvGrpSpPr/>
          <p:nvPr/>
        </p:nvGrpSpPr>
        <p:grpSpPr>
          <a:xfrm>
            <a:off x="6312024" y="2000293"/>
            <a:ext cx="5826865" cy="3332434"/>
            <a:chOff x="6960096" y="2914119"/>
            <a:chExt cx="5826865" cy="3332434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258FD3E1-3F00-4D82-B143-92559599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0096" y="3284440"/>
              <a:ext cx="2295080" cy="220346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A68BE487-2D32-4DF6-B0C4-EDDCEA2E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6241" y="3283451"/>
              <a:ext cx="2270590" cy="2203460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0ACC6AC-4252-485B-8DBB-287C6E622F2A}"/>
                </a:ext>
              </a:extLst>
            </p:cNvPr>
            <p:cNvSpPr txBox="1"/>
            <p:nvPr/>
          </p:nvSpPr>
          <p:spPr>
            <a:xfrm>
              <a:off x="7036669" y="2914119"/>
              <a:ext cx="2204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</a:defRPr>
              </a:lvl1pPr>
            </a:lstStyle>
            <a:p>
              <a:r>
                <a:rPr lang="en-US" altLang="zh-CN" dirty="0"/>
                <a:t>2021-09-03 00:00:00</a:t>
              </a:r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F4DE28C-697C-4175-ACF9-3F639E888D98}"/>
                </a:ext>
              </a:extLst>
            </p:cNvPr>
            <p:cNvSpPr txBox="1"/>
            <p:nvPr/>
          </p:nvSpPr>
          <p:spPr>
            <a:xfrm>
              <a:off x="9660569" y="2914119"/>
              <a:ext cx="2204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</a:defRPr>
              </a:lvl1pPr>
            </a:lstStyle>
            <a:p>
              <a:r>
                <a:rPr lang="en-US" altLang="zh-CN" dirty="0"/>
                <a:t>2021-09-16 18:00:00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2444D19-0D54-4CA3-BCC4-0250BF55D596}"/>
                </a:ext>
              </a:extLst>
            </p:cNvPr>
            <p:cNvSpPr txBox="1"/>
            <p:nvPr/>
          </p:nvSpPr>
          <p:spPr>
            <a:xfrm>
              <a:off x="7036668" y="5507889"/>
              <a:ext cx="57502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0" dirty="0">
                  <a:solidFill>
                    <a:srgbClr val="FF0000"/>
                  </a:solidFill>
                  <a:latin typeface="Calibri"/>
                </a:rPr>
                <a:t>●</a:t>
              </a:r>
              <a:r>
                <a:rPr lang="zh-CN" altLang="en-US" sz="1400" b="0" dirty="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lang="en-US" altLang="zh-CN" sz="1400" b="0" dirty="0">
                  <a:solidFill>
                    <a:prstClr val="black"/>
                  </a:solidFill>
                  <a:latin typeface="+mn-lt"/>
                  <a:ea typeface="微软雅黑" panose="020B0503020204020204" pitchFamily="34" charset="-122"/>
                </a:rPr>
                <a:t>External device </a:t>
              </a:r>
              <a:r>
                <a:rPr lang="zh-CN" altLang="en-US" sz="1400" b="0" dirty="0">
                  <a:solidFill>
                    <a:srgbClr val="00FFFF"/>
                  </a:solidFill>
                  <a:latin typeface="Calibri"/>
                </a:rPr>
                <a:t>●</a:t>
              </a:r>
              <a:r>
                <a:rPr lang="en-US" altLang="zh-CN" sz="1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0" dirty="0">
                  <a:solidFill>
                    <a:prstClr val="black"/>
                  </a:solidFill>
                  <a:latin typeface="+mn-lt"/>
                  <a:ea typeface="微软雅黑" panose="020B0503020204020204" pitchFamily="34" charset="-122"/>
                </a:rPr>
                <a:t>Internal user </a:t>
              </a:r>
              <a:r>
                <a:rPr lang="zh-CN" altLang="en-US" sz="1400" b="0" dirty="0">
                  <a:solidFill>
                    <a:srgbClr val="FFA800"/>
                  </a:solidFill>
                  <a:latin typeface="Calibri"/>
                </a:rPr>
                <a:t>●</a:t>
              </a:r>
              <a:r>
                <a:rPr lang="en-US" altLang="zh-CN" sz="1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0" dirty="0">
                  <a:solidFill>
                    <a:prstClr val="black"/>
                  </a:solidFill>
                  <a:latin typeface="+mn-lt"/>
                  <a:ea typeface="微软雅黑" panose="020B0503020204020204" pitchFamily="34" charset="-122"/>
                </a:rPr>
                <a:t>Partner company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 sz="1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0" dirty="0">
                  <a:solidFill>
                    <a:prstClr val="black"/>
                  </a:solidFill>
                  <a:latin typeface="+mj-lt"/>
                  <a:ea typeface="微软雅黑" panose="020B0503020204020204" pitchFamily="34" charset="-122"/>
                </a:rPr>
                <a:t>Alarm type: MISC Attack   Event type: </a:t>
              </a:r>
              <a:r>
                <a:rPr lang="en-US" altLang="zh-CN" sz="1400" dirty="0">
                  <a:solidFill>
                    <a:prstClr val="black"/>
                  </a:solidFill>
                  <a:latin typeface="+mj-lt"/>
                  <a:ea typeface="微软雅黑" panose="020B0503020204020204" pitchFamily="34" charset="-122"/>
                </a:rPr>
                <a:t>Online conference </a:t>
              </a:r>
              <a:endParaRPr lang="zh-CN" altLang="en-US" sz="1400" dirty="0">
                <a:solidFill>
                  <a:prstClr val="black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TextBox 40">
            <a:extLst>
              <a:ext uri="{FF2B5EF4-FFF2-40B4-BE49-F238E27FC236}">
                <a16:creationId xmlns:a16="http://schemas.microsoft.com/office/drawing/2014/main" id="{33A75A78-1A16-4A53-87A1-018667071D99}"/>
              </a:ext>
            </a:extLst>
          </p:cNvPr>
          <p:cNvSpPr txBox="1"/>
          <p:nvPr/>
        </p:nvSpPr>
        <p:spPr>
          <a:xfrm>
            <a:off x="-5437" y="6107183"/>
            <a:ext cx="1060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Different alarm graphs have same spatial structures: the same generate reasons.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21705FA-48D5-4A79-9BC8-A407D62C5969}"/>
              </a:ext>
            </a:extLst>
          </p:cNvPr>
          <p:cNvSpPr txBox="1"/>
          <p:nvPr/>
        </p:nvSpPr>
        <p:spPr>
          <a:xfrm>
            <a:off x="2434512" y="1417559"/>
            <a:ext cx="7322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The </a:t>
            </a:r>
            <a:r>
              <a:rPr lang="en-US" altLang="zh-CN" sz="2400" dirty="0" err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spatio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-temporal correlation of alarms.</a:t>
            </a:r>
            <a:endParaRPr lang="zh-CN" altLang="en-US" sz="2400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9" name="TextBox 40">
            <a:extLst>
              <a:ext uri="{FF2B5EF4-FFF2-40B4-BE49-F238E27FC236}">
                <a16:creationId xmlns:a16="http://schemas.microsoft.com/office/drawing/2014/main" id="{EB3C360C-E429-4780-91A9-2AFAB58AAF3F}"/>
              </a:ext>
            </a:extLst>
          </p:cNvPr>
          <p:cNvSpPr txBox="1"/>
          <p:nvPr/>
        </p:nvSpPr>
        <p:spPr>
          <a:xfrm>
            <a:off x="539412" y="1959129"/>
            <a:ext cx="5241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1200"/>
              </a:spcAft>
              <a:buClr>
                <a:srgbClr val="4F81BD"/>
              </a:buClr>
              <a:buFont typeface="Wingdings" pitchFamily="2" charset="2"/>
              <a:buChar char="þ"/>
            </a:pPr>
            <a:r>
              <a:rPr lang="en-US" altLang="zh-CN" sz="2000" b="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Application scenarios:</a:t>
            </a:r>
          </a:p>
          <a:p>
            <a:pPr eaLnBrk="1" fontAlgn="auto" hangingPunct="1">
              <a:spcBef>
                <a:spcPts val="0"/>
              </a:spcBef>
              <a:spcAft>
                <a:spcPts val="1200"/>
              </a:spcAft>
              <a:buClr>
                <a:srgbClr val="4F81BD"/>
              </a:buClr>
            </a:pPr>
            <a:r>
              <a:rPr lang="en-US" altLang="zh-CN" sz="2000" b="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  - </a:t>
            </a: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Business intranet </a:t>
            </a:r>
          </a:p>
          <a:p>
            <a:pPr eaLnBrk="1" fontAlgn="auto" hangingPunct="1">
              <a:spcBef>
                <a:spcPts val="0"/>
              </a:spcBef>
              <a:spcAft>
                <a:spcPts val="1200"/>
              </a:spcAft>
              <a:buClr>
                <a:srgbClr val="4F81BD"/>
              </a:buClr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  - Industrial control network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13F7405-1AF2-441D-B06C-9830FBB71F5F}"/>
              </a:ext>
            </a:extLst>
          </p:cNvPr>
          <p:cNvSpPr txBox="1"/>
          <p:nvPr/>
        </p:nvSpPr>
        <p:spPr>
          <a:xfrm>
            <a:off x="-5437" y="5628075"/>
            <a:ext cx="1149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Changes in statistical indicators over time reflect the occurrence of abnormal events.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0EA305C-47B4-42BF-B555-20866BE43ECA}"/>
              </a:ext>
            </a:extLst>
          </p:cNvPr>
          <p:cNvGrpSpPr/>
          <p:nvPr/>
        </p:nvGrpSpPr>
        <p:grpSpPr>
          <a:xfrm>
            <a:off x="399030" y="3608044"/>
            <a:ext cx="6050644" cy="1746233"/>
            <a:chOff x="452729" y="3643619"/>
            <a:chExt cx="6050644" cy="1746233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99B66E7C-9C4F-45D4-92CD-E543AFFA3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729" y="3643619"/>
              <a:ext cx="6050644" cy="1746233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160EBE0-3C57-43CB-8BD9-8B47BB916580}"/>
                </a:ext>
              </a:extLst>
            </p:cNvPr>
            <p:cNvSpPr txBox="1"/>
            <p:nvPr/>
          </p:nvSpPr>
          <p:spPr>
            <a:xfrm>
              <a:off x="2135560" y="3869818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</a:rPr>
                <a:t>Malicious attack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endParaRP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C48FB3D5-B667-4F29-8F1C-9C76592D852C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4346422" y="4054484"/>
              <a:ext cx="9339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669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28789" y="-33387"/>
            <a:ext cx="980728" cy="1047503"/>
          </a:xfrm>
          <a:prstGeom prst="rtTriangle">
            <a:avLst/>
          </a:pr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16200000">
            <a:off x="11136037" y="5805787"/>
            <a:ext cx="1052736" cy="1051690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00BDEC-6FBF-4B0C-89BC-062284AD0410}"/>
              </a:ext>
            </a:extLst>
          </p:cNvPr>
          <p:cNvGrpSpPr/>
          <p:nvPr/>
        </p:nvGrpSpPr>
        <p:grpSpPr>
          <a:xfrm>
            <a:off x="3057912" y="1351959"/>
            <a:ext cx="8652887" cy="591866"/>
            <a:chOff x="3082612" y="1370069"/>
            <a:chExt cx="8652887" cy="591866"/>
          </a:xfrm>
        </p:grpSpPr>
        <p:grpSp>
          <p:nvGrpSpPr>
            <p:cNvPr id="41" name="Group 9"/>
            <p:cNvGrpSpPr/>
            <p:nvPr/>
          </p:nvGrpSpPr>
          <p:grpSpPr bwMode="auto">
            <a:xfrm>
              <a:off x="3082612" y="1370069"/>
              <a:ext cx="707381" cy="591866"/>
              <a:chOff x="0" y="0"/>
              <a:chExt cx="1549" cy="1351"/>
            </a:xfrm>
          </p:grpSpPr>
          <p:sp>
            <p:nvSpPr>
              <p:cNvPr id="45" name="AutoShape 10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47" name="AutoShape 12"/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48" name="AutoShape 12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660444" y="1915544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3245290" y="1389065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3857315" y="1379567"/>
              <a:ext cx="31563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  <a:endParaRPr lang="zh-CN" altLang="en-US" sz="2800" dirty="0">
                <a:solidFill>
                  <a:srgbClr val="31589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1" y="2121296"/>
            <a:ext cx="2088232" cy="20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0449E29-6AAB-4787-A766-C958CCEE539D}"/>
              </a:ext>
            </a:extLst>
          </p:cNvPr>
          <p:cNvGrpSpPr/>
          <p:nvPr/>
        </p:nvGrpSpPr>
        <p:grpSpPr>
          <a:xfrm>
            <a:off x="3063172" y="2294146"/>
            <a:ext cx="8652887" cy="591866"/>
            <a:chOff x="3082612" y="2323102"/>
            <a:chExt cx="8652887" cy="591866"/>
          </a:xfrm>
        </p:grpSpPr>
        <p:grpSp>
          <p:nvGrpSpPr>
            <p:cNvPr id="60" name="Group 9">
              <a:extLst>
                <a:ext uri="{FF2B5EF4-FFF2-40B4-BE49-F238E27FC236}">
                  <a16:creationId xmlns:a16="http://schemas.microsoft.com/office/drawing/2014/main" id="{7A5284C8-3724-4064-863B-05C10522AA5F}"/>
                </a:ext>
              </a:extLst>
            </p:cNvPr>
            <p:cNvGrpSpPr/>
            <p:nvPr/>
          </p:nvGrpSpPr>
          <p:grpSpPr bwMode="auto">
            <a:xfrm>
              <a:off x="3082612" y="2323102"/>
              <a:ext cx="707381" cy="591866"/>
              <a:chOff x="0" y="0"/>
              <a:chExt cx="1549" cy="1351"/>
            </a:xfrm>
          </p:grpSpPr>
          <p:sp>
            <p:nvSpPr>
              <p:cNvPr id="80" name="AutoShape 10">
                <a:extLst>
                  <a:ext uri="{FF2B5EF4-FFF2-40B4-BE49-F238E27FC236}">
                    <a16:creationId xmlns:a16="http://schemas.microsoft.com/office/drawing/2014/main" id="{05714C88-2732-45E7-83D5-51FAB084D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AutoShape 11">
                <a:extLst>
                  <a:ext uri="{FF2B5EF4-FFF2-40B4-BE49-F238E27FC236}">
                    <a16:creationId xmlns:a16="http://schemas.microsoft.com/office/drawing/2014/main" id="{90017C78-5C27-4440-BEED-908A42A13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91" name="AutoShape 12">
                <a:extLst>
                  <a:ext uri="{FF2B5EF4-FFF2-40B4-BE49-F238E27FC236}">
                    <a16:creationId xmlns:a16="http://schemas.microsoft.com/office/drawing/2014/main" id="{E23E60E1-9005-46D5-B5C9-FE7F60E3F2F8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92" name="AutoShape 12">
                  <a:extLst>
                    <a:ext uri="{FF2B5EF4-FFF2-40B4-BE49-F238E27FC236}">
                      <a16:creationId xmlns:a16="http://schemas.microsoft.com/office/drawing/2014/main" id="{D9F04C2C-770C-4DC7-82ED-1B44C0AF26D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Text Box 13">
                  <a:extLst>
                    <a:ext uri="{FF2B5EF4-FFF2-40B4-BE49-F238E27FC236}">
                      <a16:creationId xmlns:a16="http://schemas.microsoft.com/office/drawing/2014/main" id="{9184AB18-D0A3-427E-8816-453DD6F108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313AD715-D659-43E4-8807-BD6C0165A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0444" y="2868577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5" name="Text Box 18">
              <a:extLst>
                <a:ext uri="{FF2B5EF4-FFF2-40B4-BE49-F238E27FC236}">
                  <a16:creationId xmlns:a16="http://schemas.microsoft.com/office/drawing/2014/main" id="{A8BE4555-35AF-4465-BEA7-2ABA12D72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321" y="2359163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96" name="Text Box 24">
              <a:extLst>
                <a:ext uri="{FF2B5EF4-FFF2-40B4-BE49-F238E27FC236}">
                  <a16:creationId xmlns:a16="http://schemas.microsoft.com/office/drawing/2014/main" id="{3C449B88-E276-44A1-B327-455CB554A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315" y="2332600"/>
              <a:ext cx="414167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System</a:t>
              </a: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Architecture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7D9A16-8D21-4000-92B8-68E804FBC276}"/>
              </a:ext>
            </a:extLst>
          </p:cNvPr>
          <p:cNvGrpSpPr/>
          <p:nvPr/>
        </p:nvGrpSpPr>
        <p:grpSpPr>
          <a:xfrm>
            <a:off x="3057912" y="4464862"/>
            <a:ext cx="8652887" cy="591866"/>
            <a:chOff x="3078442" y="3276713"/>
            <a:chExt cx="8652887" cy="591866"/>
          </a:xfrm>
        </p:grpSpPr>
        <p:grpSp>
          <p:nvGrpSpPr>
            <p:cNvPr id="97" name="Group 9">
              <a:extLst>
                <a:ext uri="{FF2B5EF4-FFF2-40B4-BE49-F238E27FC236}">
                  <a16:creationId xmlns:a16="http://schemas.microsoft.com/office/drawing/2014/main" id="{87CA7973-F969-45C8-9442-2CCF74757286}"/>
                </a:ext>
              </a:extLst>
            </p:cNvPr>
            <p:cNvGrpSpPr/>
            <p:nvPr/>
          </p:nvGrpSpPr>
          <p:grpSpPr bwMode="auto">
            <a:xfrm>
              <a:off x="3078442" y="3276713"/>
              <a:ext cx="707381" cy="591866"/>
              <a:chOff x="0" y="0"/>
              <a:chExt cx="1549" cy="1351"/>
            </a:xfrm>
          </p:grpSpPr>
          <p:sp>
            <p:nvSpPr>
              <p:cNvPr id="98" name="AutoShape 10">
                <a:extLst>
                  <a:ext uri="{FF2B5EF4-FFF2-40B4-BE49-F238E27FC236}">
                    <a16:creationId xmlns:a16="http://schemas.microsoft.com/office/drawing/2014/main" id="{BBFC8582-CC51-4651-BEAC-7FCD80CD6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9" name="AutoShape 11">
                <a:extLst>
                  <a:ext uri="{FF2B5EF4-FFF2-40B4-BE49-F238E27FC236}">
                    <a16:creationId xmlns:a16="http://schemas.microsoft.com/office/drawing/2014/main" id="{12D3C395-897F-4CF3-8C0A-7125D30A1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100" name="AutoShape 12">
                <a:extLst>
                  <a:ext uri="{FF2B5EF4-FFF2-40B4-BE49-F238E27FC236}">
                    <a16:creationId xmlns:a16="http://schemas.microsoft.com/office/drawing/2014/main" id="{BF6B3B77-A36B-47BC-BD75-7609B44F4396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101" name="AutoShape 12">
                  <a:extLst>
                    <a:ext uri="{FF2B5EF4-FFF2-40B4-BE49-F238E27FC236}">
                      <a16:creationId xmlns:a16="http://schemas.microsoft.com/office/drawing/2014/main" id="{74F598F7-34CB-41C7-9761-AD4DBD9F9C8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Text Box 13">
                  <a:extLst>
                    <a:ext uri="{FF2B5EF4-FFF2-40B4-BE49-F238E27FC236}">
                      <a16:creationId xmlns:a16="http://schemas.microsoft.com/office/drawing/2014/main" id="{723B60F5-30F6-40D0-9E5D-C2D10B2E0F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03" name="Line 16">
              <a:extLst>
                <a:ext uri="{FF2B5EF4-FFF2-40B4-BE49-F238E27FC236}">
                  <a16:creationId xmlns:a16="http://schemas.microsoft.com/office/drawing/2014/main" id="{06E729B8-82C7-4E17-9679-496DCBAFB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6274" y="3822188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" name="Text Box 18">
              <a:extLst>
                <a:ext uri="{FF2B5EF4-FFF2-40B4-BE49-F238E27FC236}">
                  <a16:creationId xmlns:a16="http://schemas.microsoft.com/office/drawing/2014/main" id="{13D24B6B-BDC7-40EE-90FE-8F0D00746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010" y="3296865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5" name="Text Box 24">
              <a:extLst>
                <a:ext uri="{FF2B5EF4-FFF2-40B4-BE49-F238E27FC236}">
                  <a16:creationId xmlns:a16="http://schemas.microsoft.com/office/drawing/2014/main" id="{E636D3DA-A874-4029-9076-6D66ECE1A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145" y="3286211"/>
              <a:ext cx="31563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Demo System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72CD65-651A-499C-87BC-A85BF4A0A353}"/>
              </a:ext>
            </a:extLst>
          </p:cNvPr>
          <p:cNvGrpSpPr/>
          <p:nvPr/>
        </p:nvGrpSpPr>
        <p:grpSpPr>
          <a:xfrm>
            <a:off x="3067342" y="5415806"/>
            <a:ext cx="8652887" cy="591866"/>
            <a:chOff x="3087872" y="4222901"/>
            <a:chExt cx="8652887" cy="591866"/>
          </a:xfrm>
        </p:grpSpPr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id="{636572ED-9825-43EF-B2DD-7F405BFF5CD8}"/>
                </a:ext>
              </a:extLst>
            </p:cNvPr>
            <p:cNvGrpSpPr/>
            <p:nvPr/>
          </p:nvGrpSpPr>
          <p:grpSpPr bwMode="auto">
            <a:xfrm>
              <a:off x="3087872" y="4222901"/>
              <a:ext cx="707381" cy="591866"/>
              <a:chOff x="0" y="0"/>
              <a:chExt cx="1549" cy="1351"/>
            </a:xfrm>
          </p:grpSpPr>
          <p:sp>
            <p:nvSpPr>
              <p:cNvPr id="107" name="AutoShape 10">
                <a:extLst>
                  <a:ext uri="{FF2B5EF4-FFF2-40B4-BE49-F238E27FC236}">
                    <a16:creationId xmlns:a16="http://schemas.microsoft.com/office/drawing/2014/main" id="{D6B5EB6E-80F0-41B2-90F0-9CF68609D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8" name="AutoShape 11">
                <a:extLst>
                  <a:ext uri="{FF2B5EF4-FFF2-40B4-BE49-F238E27FC236}">
                    <a16:creationId xmlns:a16="http://schemas.microsoft.com/office/drawing/2014/main" id="{FBF27F72-6D45-4EB8-8D73-A0DA153F4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109" name="AutoShape 12">
                <a:extLst>
                  <a:ext uri="{FF2B5EF4-FFF2-40B4-BE49-F238E27FC236}">
                    <a16:creationId xmlns:a16="http://schemas.microsoft.com/office/drawing/2014/main" id="{8C9D9910-06DC-49AC-B78D-7CC5CC98CC4D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110" name="AutoShape 12">
                  <a:extLst>
                    <a:ext uri="{FF2B5EF4-FFF2-40B4-BE49-F238E27FC236}">
                      <a16:creationId xmlns:a16="http://schemas.microsoft.com/office/drawing/2014/main" id="{90406DE6-F1EE-4F8C-9890-859D98C3D9E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1" name="Text Box 13">
                  <a:extLst>
                    <a:ext uri="{FF2B5EF4-FFF2-40B4-BE49-F238E27FC236}">
                      <a16:creationId xmlns:a16="http://schemas.microsoft.com/office/drawing/2014/main" id="{9D5DA66B-FF61-4656-8605-66F30DFCAA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2" name="Line 16">
              <a:extLst>
                <a:ext uri="{FF2B5EF4-FFF2-40B4-BE49-F238E27FC236}">
                  <a16:creationId xmlns:a16="http://schemas.microsoft.com/office/drawing/2014/main" id="{3CF8D796-C79B-4CFC-94EC-A228ED9DD6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5704" y="4768376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" name="Text Box 18">
              <a:extLst>
                <a:ext uri="{FF2B5EF4-FFF2-40B4-BE49-F238E27FC236}">
                  <a16:creationId xmlns:a16="http://schemas.microsoft.com/office/drawing/2014/main" id="{F5F6A22E-360E-4904-B246-0B1EA22231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977" y="4233427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14" name="Text Box 24">
              <a:extLst>
                <a:ext uri="{FF2B5EF4-FFF2-40B4-BE49-F238E27FC236}">
                  <a16:creationId xmlns:a16="http://schemas.microsoft.com/office/drawing/2014/main" id="{02D27242-5EB9-4E37-ADB2-2D821569F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2575" y="4232399"/>
              <a:ext cx="58646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Conclusion and Future Work</a:t>
              </a: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3400D3C0-C361-4A4A-8576-DE88BA8B1C3F}"/>
              </a:ext>
            </a:extLst>
          </p:cNvPr>
          <p:cNvSpPr/>
          <p:nvPr/>
        </p:nvSpPr>
        <p:spPr>
          <a:xfrm>
            <a:off x="3832615" y="3055637"/>
            <a:ext cx="72744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 Preprocessing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Pattern Mining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Similarity Analysis</a:t>
            </a:r>
          </a:p>
        </p:txBody>
      </p:sp>
    </p:spTree>
    <p:extLst>
      <p:ext uri="{BB962C8B-B14F-4D97-AF65-F5344CB8AC3E}">
        <p14:creationId xmlns:p14="http://schemas.microsoft.com/office/powerpoint/2010/main" val="40672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1"/>
    </mc:Choice>
    <mc:Fallback xmlns="">
      <p:transition spd="slow" advTm="794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260648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System Architecture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2.1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Data Preprocessing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A73EE655-74E0-4A0E-BA3D-A0E5D20D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5"/>
          <a:stretch/>
        </p:blipFill>
        <p:spPr>
          <a:xfrm>
            <a:off x="6816395" y="3979384"/>
            <a:ext cx="4406286" cy="1206943"/>
          </a:xfrm>
          <a:prstGeom prst="rect">
            <a:avLst/>
          </a:prstGeom>
        </p:spPr>
      </p:pic>
      <p:sp>
        <p:nvSpPr>
          <p:cNvPr id="56" name="右中括号 55">
            <a:extLst>
              <a:ext uri="{FF2B5EF4-FFF2-40B4-BE49-F238E27FC236}">
                <a16:creationId xmlns:a16="http://schemas.microsoft.com/office/drawing/2014/main" id="{B44E604E-D359-4336-BC39-3A66358F5813}"/>
              </a:ext>
            </a:extLst>
          </p:cNvPr>
          <p:cNvSpPr/>
          <p:nvPr/>
        </p:nvSpPr>
        <p:spPr>
          <a:xfrm>
            <a:off x="5144731" y="2357527"/>
            <a:ext cx="219281" cy="1633176"/>
          </a:xfrm>
          <a:prstGeom prst="rightBracket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右中括号 56">
            <a:extLst>
              <a:ext uri="{FF2B5EF4-FFF2-40B4-BE49-F238E27FC236}">
                <a16:creationId xmlns:a16="http://schemas.microsoft.com/office/drawing/2014/main" id="{87EFC6CA-21D2-4CA0-A2B1-367268F585A9}"/>
              </a:ext>
            </a:extLst>
          </p:cNvPr>
          <p:cNvSpPr/>
          <p:nvPr/>
        </p:nvSpPr>
        <p:spPr>
          <a:xfrm>
            <a:off x="5144731" y="2203385"/>
            <a:ext cx="363297" cy="2982942"/>
          </a:xfrm>
          <a:prstGeom prst="rightBracket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D35F26F-706F-403A-802E-550419B31B4F}"/>
              </a:ext>
            </a:extLst>
          </p:cNvPr>
          <p:cNvCxnSpPr>
            <a:cxnSpLocks/>
          </p:cNvCxnSpPr>
          <p:nvPr/>
        </p:nvCxnSpPr>
        <p:spPr>
          <a:xfrm>
            <a:off x="5357796" y="3138938"/>
            <a:ext cx="1132656" cy="372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76EFAB28-4CDB-4384-9744-FD4F7062D1B6}"/>
              </a:ext>
            </a:extLst>
          </p:cNvPr>
          <p:cNvSpPr/>
          <p:nvPr/>
        </p:nvSpPr>
        <p:spPr>
          <a:xfrm>
            <a:off x="6629531" y="2213243"/>
            <a:ext cx="216026" cy="216017"/>
          </a:xfrm>
          <a:prstGeom prst="ellips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BF06CD3F-DC8A-4F2C-9B65-7F2544AB026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84351" y="2874529"/>
            <a:ext cx="389687" cy="332863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9CAD494-CB87-415B-8BB7-7DA51947B71D}"/>
              </a:ext>
            </a:extLst>
          </p:cNvPr>
          <p:cNvSpPr txBox="1"/>
          <p:nvPr/>
        </p:nvSpPr>
        <p:spPr>
          <a:xfrm>
            <a:off x="1803047" y="1615084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Original alarms data</a:t>
            </a:r>
            <a:endParaRPr lang="zh-CN" altLang="en-US" b="0" dirty="0">
              <a:solidFill>
                <a:prstClr val="black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58708CC-C0A6-4A2C-98C0-2F9E2E99D193}"/>
              </a:ext>
            </a:extLst>
          </p:cNvPr>
          <p:cNvSpPr txBox="1"/>
          <p:nvPr/>
        </p:nvSpPr>
        <p:spPr>
          <a:xfrm>
            <a:off x="7885008" y="373316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b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EWMA control chart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F9A7EB3-D3D8-4571-B9F5-FB1A1B781445}"/>
              </a:ext>
            </a:extLst>
          </p:cNvPr>
          <p:cNvSpPr txBox="1"/>
          <p:nvPr/>
        </p:nvSpPr>
        <p:spPr>
          <a:xfrm>
            <a:off x="7037078" y="2124600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Node: IP address</a:t>
            </a:r>
            <a:endParaRPr lang="zh-CN" altLang="en-US" sz="2000" b="0" dirty="0">
              <a:solidFill>
                <a:prstClr val="black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E23DEA6-8FF3-4D05-B8DF-2A08EEA83FED}"/>
              </a:ext>
            </a:extLst>
          </p:cNvPr>
          <p:cNvSpPr txBox="1"/>
          <p:nvPr/>
        </p:nvSpPr>
        <p:spPr>
          <a:xfrm>
            <a:off x="7021817" y="2822835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2000" b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Edge: alarm event</a:t>
            </a:r>
            <a:endParaRPr lang="zh-CN" altLang="en-US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48A418C-1D37-4713-BDBF-3E1321BC54F4}"/>
              </a:ext>
            </a:extLst>
          </p:cNvPr>
          <p:cNvCxnSpPr>
            <a:cxnSpLocks/>
          </p:cNvCxnSpPr>
          <p:nvPr/>
        </p:nvCxnSpPr>
        <p:spPr>
          <a:xfrm>
            <a:off x="5495184" y="3979384"/>
            <a:ext cx="99526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sp>
        <p:nvSpPr>
          <p:cNvPr id="66" name="箭头: 右 65">
            <a:extLst>
              <a:ext uri="{FF2B5EF4-FFF2-40B4-BE49-F238E27FC236}">
                <a16:creationId xmlns:a16="http://schemas.microsoft.com/office/drawing/2014/main" id="{862F8D76-C137-45FD-8138-BB1089271AB2}"/>
              </a:ext>
            </a:extLst>
          </p:cNvPr>
          <p:cNvSpPr/>
          <p:nvPr/>
        </p:nvSpPr>
        <p:spPr>
          <a:xfrm>
            <a:off x="9453523" y="2543253"/>
            <a:ext cx="386186" cy="328903"/>
          </a:xfrm>
          <a:prstGeom prst="rightArrow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80445290-2DC3-4EF9-B6EA-A931E238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914" y="2200794"/>
            <a:ext cx="1235454" cy="1179554"/>
          </a:xfrm>
          <a:prstGeom prst="rect">
            <a:avLst/>
          </a:prstGeom>
        </p:spPr>
      </p:pic>
      <p:sp>
        <p:nvSpPr>
          <p:cNvPr id="68" name="TextBox 40">
            <a:extLst>
              <a:ext uri="{FF2B5EF4-FFF2-40B4-BE49-F238E27FC236}">
                <a16:creationId xmlns:a16="http://schemas.microsoft.com/office/drawing/2014/main" id="{3AB1802B-587F-4036-8CCB-5726FF91A94B}"/>
              </a:ext>
            </a:extLst>
          </p:cNvPr>
          <p:cNvSpPr txBox="1"/>
          <p:nvPr/>
        </p:nvSpPr>
        <p:spPr>
          <a:xfrm>
            <a:off x="389614" y="5397425"/>
            <a:ext cx="112064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Using Exponential Weighted Moving Average</a:t>
            </a:r>
            <a:r>
              <a:rPr lang="zh-CN" altLang="en-US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method</a:t>
            </a:r>
            <a:r>
              <a:rPr lang="zh-CN" altLang="en-US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to</a:t>
            </a:r>
            <a:r>
              <a:rPr lang="zh-CN" altLang="en-US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find</a:t>
            </a:r>
            <a:r>
              <a:rPr lang="zh-CN" altLang="en-US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abnormal behaviors.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Dynamically set time window according to the current security situation.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96DDC95-2606-4F16-A78C-C258F642E7DE}"/>
              </a:ext>
            </a:extLst>
          </p:cNvPr>
          <p:cNvSpPr txBox="1"/>
          <p:nvPr/>
        </p:nvSpPr>
        <p:spPr>
          <a:xfrm>
            <a:off x="5574310" y="2559344"/>
            <a:ext cx="95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b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Time </a:t>
            </a:r>
          </a:p>
          <a:p>
            <a:pPr algn="ctr"/>
            <a:r>
              <a:rPr lang="en-US" altLang="zh-CN" dirty="0"/>
              <a:t>window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FA6E2D9-CA46-4E13-8B3B-84A6653F889D}"/>
              </a:ext>
            </a:extLst>
          </p:cNvPr>
          <p:cNvSpPr txBox="1"/>
          <p:nvPr/>
        </p:nvSpPr>
        <p:spPr>
          <a:xfrm>
            <a:off x="9796335" y="180392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b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Alarm graph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851E629-6D6C-41A6-80EC-669D625DFE17}"/>
              </a:ext>
            </a:extLst>
          </p:cNvPr>
          <p:cNvSpPr txBox="1"/>
          <p:nvPr/>
        </p:nvSpPr>
        <p:spPr>
          <a:xfrm>
            <a:off x="5433795" y="3974868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Temporal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Correlation</a:t>
            </a:r>
            <a:endParaRPr lang="zh-CN" altLang="en-US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53853371-84E6-4679-97B6-715494F80F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43"/>
          <a:stretch/>
        </p:blipFill>
        <p:spPr>
          <a:xfrm>
            <a:off x="902794" y="2044736"/>
            <a:ext cx="4219311" cy="31584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16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9" grpId="0" animBg="1"/>
      <p:bldP spid="62" grpId="0"/>
      <p:bldP spid="63" grpId="0"/>
      <p:bldP spid="64" grpId="0"/>
      <p:bldP spid="66" grpId="0" animBg="1"/>
      <p:bldP spid="68" grpId="0"/>
      <p:bldP spid="69" grpId="0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260648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System Architecture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2.2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Pattern Mining</a:t>
              </a: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FB776E55-25A5-4CD8-A748-9071747D5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4145" r="5919" b="18025"/>
          <a:stretch/>
        </p:blipFill>
        <p:spPr>
          <a:xfrm>
            <a:off x="484312" y="3167543"/>
            <a:ext cx="5256584" cy="3053947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F4D02CDC-8D98-4F18-82A4-D93F1E57D955}"/>
              </a:ext>
            </a:extLst>
          </p:cNvPr>
          <p:cNvGrpSpPr/>
          <p:nvPr/>
        </p:nvGrpSpPr>
        <p:grpSpPr>
          <a:xfrm>
            <a:off x="2799741" y="3163499"/>
            <a:ext cx="8701724" cy="1719603"/>
            <a:chOff x="2799741" y="3163499"/>
            <a:chExt cx="8701724" cy="171960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2CEDEB4-07A1-4DD2-8083-74F26593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5682" y="3163499"/>
              <a:ext cx="1235454" cy="1179554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A95BC1D-79FC-43E7-95AC-004360EAE7A5}"/>
                </a:ext>
              </a:extLst>
            </p:cNvPr>
            <p:cNvSpPr/>
            <p:nvPr/>
          </p:nvSpPr>
          <p:spPr>
            <a:xfrm>
              <a:off x="2799741" y="3561511"/>
              <a:ext cx="1368152" cy="1321591"/>
            </a:xfrm>
            <a:prstGeom prst="ellipse">
              <a:avLst/>
            </a:prstGeom>
            <a:noFill/>
            <a:ln w="25400" cap="flat" cmpd="sng" algn="ctr">
              <a:solidFill>
                <a:srgbClr val="FF9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8F86996D-2246-4A3B-9DD0-2F0CD930889E}"/>
                </a:ext>
              </a:extLst>
            </p:cNvPr>
            <p:cNvCxnSpPr>
              <a:cxnSpLocks/>
              <a:stCxn id="32" idx="7"/>
              <a:endCxn id="28" idx="1"/>
            </p:cNvCxnSpPr>
            <p:nvPr/>
          </p:nvCxnSpPr>
          <p:spPr>
            <a:xfrm flipV="1">
              <a:off x="3967532" y="3753276"/>
              <a:ext cx="2698150" cy="1778"/>
            </a:xfrm>
            <a:prstGeom prst="straightConnector1">
              <a:avLst/>
            </a:prstGeom>
            <a:noFill/>
            <a:ln w="38100" cap="flat" cmpd="sng" algn="ctr">
              <a:solidFill>
                <a:srgbClr val="FF9F00"/>
              </a:solidFill>
              <a:prstDash val="solid"/>
              <a:tailEnd type="triangle"/>
            </a:ln>
            <a:effectLst/>
          </p:spPr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7D7F727-FBAC-47D0-8206-52650D6DF2DF}"/>
                </a:ext>
              </a:extLst>
            </p:cNvPr>
            <p:cNvSpPr txBox="1"/>
            <p:nvPr/>
          </p:nvSpPr>
          <p:spPr>
            <a:xfrm>
              <a:off x="8129620" y="3551822"/>
              <a:ext cx="33718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Single-center Topology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D379B48-A311-4C95-9DF5-6D8E7D5FFD5F}"/>
              </a:ext>
            </a:extLst>
          </p:cNvPr>
          <p:cNvGrpSpPr/>
          <p:nvPr/>
        </p:nvGrpSpPr>
        <p:grpSpPr>
          <a:xfrm>
            <a:off x="2604539" y="4960704"/>
            <a:ext cx="8757356" cy="1622827"/>
            <a:chOff x="2572544" y="5005327"/>
            <a:chExt cx="8757356" cy="1622827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449B03B-3E5B-418E-ACBE-F1E85A2D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1623" y="5378206"/>
              <a:ext cx="1323572" cy="1249948"/>
            </a:xfrm>
            <a:prstGeom prst="rect">
              <a:avLst/>
            </a:prstGeom>
          </p:spPr>
        </p:pic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D7865DD-9DC5-4A9C-930F-3CBEBDB6BFAC}"/>
                </a:ext>
              </a:extLst>
            </p:cNvPr>
            <p:cNvSpPr/>
            <p:nvPr/>
          </p:nvSpPr>
          <p:spPr>
            <a:xfrm>
              <a:off x="2572544" y="5005327"/>
              <a:ext cx="1368152" cy="1321591"/>
            </a:xfrm>
            <a:prstGeom prst="ellipse">
              <a:avLst/>
            </a:prstGeom>
            <a:noFill/>
            <a:ln w="25400" cap="flat" cmpd="sng" algn="ctr">
              <a:solidFill>
                <a:srgbClr val="FF010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51CC55FB-4592-47F7-B592-74896CD3A430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3863752" y="6003180"/>
              <a:ext cx="275787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101"/>
              </a:solidFill>
              <a:prstDash val="solid"/>
              <a:tailEnd type="triangle"/>
            </a:ln>
            <a:effectLst/>
          </p:spPr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9A00459-45D0-43DB-AE9B-14D20FC0FCFE}"/>
                </a:ext>
              </a:extLst>
            </p:cNvPr>
            <p:cNvSpPr txBox="1"/>
            <p:nvPr/>
          </p:nvSpPr>
          <p:spPr>
            <a:xfrm>
              <a:off x="8144602" y="5767581"/>
              <a:ext cx="3185298" cy="388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defRPr>
              </a:lvl1pPr>
            </a:lstStyle>
            <a:p>
              <a:pPr/>
              <a:r>
                <a:rPr lang="en-US" altLang="zh-CN" b="0" dirty="0"/>
                <a:t>Multi-center Topology</a:t>
              </a:r>
              <a:endParaRPr lang="zh-CN" altLang="en-US" b="0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1C5CE99-885A-445E-AA11-F7A7CD84A366}"/>
              </a:ext>
            </a:extLst>
          </p:cNvPr>
          <p:cNvGrpSpPr/>
          <p:nvPr/>
        </p:nvGrpSpPr>
        <p:grpSpPr>
          <a:xfrm>
            <a:off x="4364544" y="3215706"/>
            <a:ext cx="6965356" cy="2309498"/>
            <a:chOff x="4364544" y="3215706"/>
            <a:chExt cx="6965356" cy="2309498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BEFDB00-6926-461C-BB57-CBBB1E18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4976" y="4331307"/>
              <a:ext cx="1306806" cy="1193897"/>
            </a:xfrm>
            <a:prstGeom prst="rect">
              <a:avLst/>
            </a:prstGeom>
          </p:spPr>
        </p:pic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038E111-D7B6-4A7D-AFF4-199719657323}"/>
                </a:ext>
              </a:extLst>
            </p:cNvPr>
            <p:cNvSpPr/>
            <p:nvPr/>
          </p:nvSpPr>
          <p:spPr>
            <a:xfrm>
              <a:off x="4364544" y="3215706"/>
              <a:ext cx="1368152" cy="2013203"/>
            </a:xfrm>
            <a:prstGeom prst="ellipse">
              <a:avLst/>
            </a:prstGeom>
            <a:noFill/>
            <a:ln w="25400" cap="flat" cmpd="sng" algn="ctr">
              <a:solidFill>
                <a:srgbClr val="0505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C79DDBCB-80B6-40F6-8D0E-95EC53300411}"/>
                </a:ext>
              </a:extLst>
            </p:cNvPr>
            <p:cNvCxnSpPr>
              <a:cxnSpLocks/>
              <a:stCxn id="44" idx="5"/>
              <a:endCxn id="43" idx="1"/>
            </p:cNvCxnSpPr>
            <p:nvPr/>
          </p:nvCxnSpPr>
          <p:spPr>
            <a:xfrm flipV="1">
              <a:off x="5532335" y="4928256"/>
              <a:ext cx="1112641" cy="5826"/>
            </a:xfrm>
            <a:prstGeom prst="straightConnector1">
              <a:avLst/>
            </a:prstGeom>
            <a:noFill/>
            <a:ln w="38100" cap="flat" cmpd="sng" algn="ctr">
              <a:solidFill>
                <a:srgbClr val="0505FF"/>
              </a:solidFill>
              <a:prstDash val="solid"/>
              <a:tailEnd type="triangle"/>
            </a:ln>
            <a:effectLst/>
          </p:spPr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6CE16D6-5FC8-4957-897B-7DB722CB7E09}"/>
                </a:ext>
              </a:extLst>
            </p:cNvPr>
            <p:cNvSpPr txBox="1"/>
            <p:nvPr/>
          </p:nvSpPr>
          <p:spPr>
            <a:xfrm>
              <a:off x="8144602" y="4616940"/>
              <a:ext cx="3185298" cy="388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defRPr>
              </a:lvl1pPr>
            </a:lstStyle>
            <a:p>
              <a:pPr/>
              <a:r>
                <a:rPr lang="en-US" altLang="zh-CN" b="0" dirty="0"/>
                <a:t>Complex Topology</a:t>
              </a:r>
              <a:endParaRPr lang="zh-CN" altLang="en-US" b="0" dirty="0"/>
            </a:p>
          </p:txBody>
        </p:sp>
      </p:grpSp>
      <p:sp>
        <p:nvSpPr>
          <p:cNvPr id="47" name="TextBox 40">
            <a:extLst>
              <a:ext uri="{FF2B5EF4-FFF2-40B4-BE49-F238E27FC236}">
                <a16:creationId xmlns:a16="http://schemas.microsoft.com/office/drawing/2014/main" id="{60BAEB31-73CC-4987-B3BB-EACA26305A3A}"/>
              </a:ext>
            </a:extLst>
          </p:cNvPr>
          <p:cNvSpPr txBox="1"/>
          <p:nvPr/>
        </p:nvSpPr>
        <p:spPr>
          <a:xfrm>
            <a:off x="855455" y="1839065"/>
            <a:ext cx="103011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Find alarm groups by community </a:t>
            </a:r>
            <a:r>
              <a:rPr lang="en-US" altLang="zh-CN" sz="2000" dirty="0">
                <a:solidFill>
                  <a:prstClr val="black"/>
                </a:solidFill>
                <a:latin typeface="+mn-lt"/>
              </a:rPr>
              <a:t>discovery</a:t>
            </a: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+mn-lt"/>
              </a:rPr>
              <a:t>algorithm.</a:t>
            </a:r>
            <a:endParaRPr lang="en-US" altLang="zh-CN" sz="2000" dirty="0">
              <a:solidFill>
                <a:prstClr val="black"/>
              </a:solidFill>
              <a:latin typeface="+mn-lt"/>
              <a:ea typeface="微软雅黑" panose="020B0503020204020204" pitchFamily="34" charset="-122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Classify alarm clusters according to topology characteristics.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A2E5FE-8E87-4F8C-8AF4-4D46936E1CB2}"/>
              </a:ext>
            </a:extLst>
          </p:cNvPr>
          <p:cNvSpPr txBox="1"/>
          <p:nvPr/>
        </p:nvSpPr>
        <p:spPr>
          <a:xfrm>
            <a:off x="5192742" y="5123497"/>
            <a:ext cx="1672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Spatial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Correlation</a:t>
            </a:r>
            <a:endParaRPr lang="zh-CN" altLang="en-US" dirty="0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00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260648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altLang="zh-CN" sz="3200" dirty="0">
                <a:solidFill>
                  <a:srgbClr val="1557AE"/>
                </a:solidFill>
                <a:latin typeface="+mn-lt"/>
                <a:ea typeface="+mn-ea"/>
                <a:cs typeface="+mn-ea"/>
                <a:sym typeface="+mn-lt"/>
              </a:rPr>
              <a:t>System Architecture</a:t>
            </a:r>
          </a:p>
        </p:txBody>
      </p:sp>
      <p:grpSp>
        <p:nvGrpSpPr>
          <p:cNvPr id="29" name="组合 38">
            <a:extLst>
              <a:ext uri="{FF2B5EF4-FFF2-40B4-BE49-F238E27FC236}">
                <a16:creationId xmlns:a16="http://schemas.microsoft.com/office/drawing/2014/main" id="{4CB556AA-D75B-4FF7-B60C-573D1855FB95}"/>
              </a:ext>
            </a:extLst>
          </p:cNvPr>
          <p:cNvGrpSpPr/>
          <p:nvPr/>
        </p:nvGrpSpPr>
        <p:grpSpPr>
          <a:xfrm>
            <a:off x="622170" y="894339"/>
            <a:ext cx="11018446" cy="523220"/>
            <a:chOff x="1017510" y="1610013"/>
            <a:chExt cx="6855780" cy="523220"/>
          </a:xfrm>
        </p:grpSpPr>
        <p:grpSp>
          <p:nvGrpSpPr>
            <p:cNvPr id="30" name="组合 36">
              <a:extLst>
                <a:ext uri="{FF2B5EF4-FFF2-40B4-BE49-F238E27FC236}">
                  <a16:creationId xmlns:a16="http://schemas.microsoft.com/office/drawing/2014/main" id="{8AC0F217-C39A-4FC1-8D0F-A928BEF73B67}"/>
                </a:ext>
              </a:extLst>
            </p:cNvPr>
            <p:cNvGrpSpPr/>
            <p:nvPr/>
          </p:nvGrpSpPr>
          <p:grpSpPr>
            <a:xfrm>
              <a:off x="1017510" y="1637623"/>
              <a:ext cx="6855780" cy="468000"/>
              <a:chOff x="1017510" y="1637623"/>
              <a:chExt cx="6855780" cy="468000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6EE9143-8827-407D-A629-8F541AAA062C}"/>
                  </a:ext>
                </a:extLst>
              </p:cNvPr>
              <p:cNvCxnSpPr/>
              <p:nvPr/>
            </p:nvCxnSpPr>
            <p:spPr>
              <a:xfrm flipV="1">
                <a:off x="1357290" y="2057418"/>
                <a:ext cx="6516000" cy="1426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50BB7C-07AB-470E-9E0B-6FD0E011E875}"/>
                  </a:ext>
                </a:extLst>
              </p:cNvPr>
              <p:cNvSpPr/>
              <p:nvPr/>
            </p:nvSpPr>
            <p:spPr>
              <a:xfrm>
                <a:off x="1017510" y="1637623"/>
                <a:ext cx="484924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2.3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71EF7BB0-B7E2-402E-9683-446E3D4B9C97}"/>
                </a:ext>
              </a:extLst>
            </p:cNvPr>
            <p:cNvSpPr txBox="1"/>
            <p:nvPr/>
          </p:nvSpPr>
          <p:spPr>
            <a:xfrm>
              <a:off x="1500166" y="1610013"/>
              <a:ext cx="628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latin typeface="+mn-lt"/>
                  <a:ea typeface="微软雅黑" pitchFamily="34" charset="-122"/>
                </a:rPr>
                <a:t>Similarity Analysis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482E72F-CFB6-4B83-B8E4-583F7F58B736}"/>
              </a:ext>
            </a:extLst>
          </p:cNvPr>
          <p:cNvGrpSpPr/>
          <p:nvPr/>
        </p:nvGrpSpPr>
        <p:grpSpPr>
          <a:xfrm>
            <a:off x="461696" y="1435901"/>
            <a:ext cx="5371611" cy="5007562"/>
            <a:chOff x="483315" y="1571524"/>
            <a:chExt cx="5371611" cy="5007562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C09F075-846B-4D86-B4AB-D688D195D50B}"/>
                </a:ext>
              </a:extLst>
            </p:cNvPr>
            <p:cNvGrpSpPr/>
            <p:nvPr/>
          </p:nvGrpSpPr>
          <p:grpSpPr>
            <a:xfrm>
              <a:off x="483315" y="1931589"/>
              <a:ext cx="5371611" cy="4647497"/>
              <a:chOff x="708010" y="1483033"/>
              <a:chExt cx="5371611" cy="4647497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8944391-7154-4444-9277-51B2D3913915}"/>
                  </a:ext>
                </a:extLst>
              </p:cNvPr>
              <p:cNvGrpSpPr/>
              <p:nvPr/>
            </p:nvGrpSpPr>
            <p:grpSpPr>
              <a:xfrm>
                <a:off x="708010" y="1483033"/>
                <a:ext cx="5371611" cy="4156121"/>
                <a:chOff x="6960096" y="2914119"/>
                <a:chExt cx="5371611" cy="4156121"/>
              </a:xfrm>
            </p:grpSpPr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9D4E6C65-BE98-4706-87D1-C644E2CCBC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60096" y="3284440"/>
                  <a:ext cx="2295080" cy="2203460"/>
                </a:xfrm>
                <a:prstGeom prst="rect">
                  <a:avLst/>
                </a:prstGeom>
              </p:spPr>
            </p:pic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089BC8F2-78A2-437B-8685-F923799D6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96241" y="3283451"/>
                  <a:ext cx="2270590" cy="2203460"/>
                </a:xfrm>
                <a:prstGeom prst="rect">
                  <a:avLst/>
                </a:prstGeom>
              </p:spPr>
            </p:pic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497B8DB8-F703-4B1A-B25B-0F2D60AB7F9A}"/>
                    </a:ext>
                  </a:extLst>
                </p:cNvPr>
                <p:cNvSpPr txBox="1"/>
                <p:nvPr/>
              </p:nvSpPr>
              <p:spPr>
                <a:xfrm>
                  <a:off x="7036669" y="2914119"/>
                  <a:ext cx="25250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2021-09-03</a:t>
                  </a:r>
                  <a:r>
                    <a:rPr lang="en-US" altLang="zh-CN" sz="16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00:00:00</a:t>
                  </a:r>
                  <a:endParaRPr lang="zh-CN" altLang="en-US" b="0" dirty="0">
                    <a:solidFill>
                      <a:prstClr val="black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4BA0FDFD-B064-496B-B260-756F7A6F4C03}"/>
                    </a:ext>
                  </a:extLst>
                </p:cNvPr>
                <p:cNvSpPr txBox="1"/>
                <p:nvPr/>
              </p:nvSpPr>
              <p:spPr>
                <a:xfrm>
                  <a:off x="9660569" y="2914119"/>
                  <a:ext cx="25250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2021-09-16</a:t>
                  </a:r>
                  <a:r>
                    <a:rPr lang="en-US" altLang="zh-CN" sz="16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18:00:00</a:t>
                  </a:r>
                  <a:endParaRPr lang="zh-CN" altLang="en-US" b="0" dirty="0">
                    <a:solidFill>
                      <a:prstClr val="black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0DF5FC5D-E395-45F0-A392-F7F375CD8C80}"/>
                    </a:ext>
                  </a:extLst>
                </p:cNvPr>
                <p:cNvSpPr txBox="1"/>
                <p:nvPr/>
              </p:nvSpPr>
              <p:spPr>
                <a:xfrm>
                  <a:off x="7036668" y="5507889"/>
                  <a:ext cx="5295039" cy="15623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400" b="0" dirty="0">
                      <a:solidFill>
                        <a:srgbClr val="FF0000"/>
                      </a:solidFill>
                      <a:latin typeface="Calibri"/>
                    </a:rPr>
                    <a:t>●</a:t>
                  </a:r>
                  <a:r>
                    <a:rPr lang="zh-CN" altLang="en-US" sz="1400" b="0" dirty="0">
                      <a:solidFill>
                        <a:prstClr val="black"/>
                      </a:solidFill>
                      <a:latin typeface="Calibri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External device </a:t>
                  </a:r>
                  <a:r>
                    <a:rPr lang="zh-CN" altLang="en-US" sz="1400" b="0" dirty="0">
                      <a:solidFill>
                        <a:srgbClr val="00FFFF"/>
                      </a:solidFill>
                      <a:latin typeface="Calibri"/>
                    </a:rPr>
                    <a:t>●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Internal user </a:t>
                  </a:r>
                  <a:r>
                    <a:rPr lang="zh-CN" altLang="en-US" sz="1400" b="0" dirty="0">
                      <a:solidFill>
                        <a:srgbClr val="FFA800"/>
                      </a:solidFill>
                      <a:latin typeface="Calibri"/>
                    </a:rPr>
                    <a:t>●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Partner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company</a:t>
                  </a:r>
                </a:p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Type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MISC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Attack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100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          </a:t>
                  </a: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Type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MISC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Attack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100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Center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External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device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 </a:t>
                  </a: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Center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External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device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Around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Part-comp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33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          </a:t>
                  </a: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Around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Part-comp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25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</a:p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Subgraph</a:t>
                  </a:r>
                  <a:r>
                    <a:rPr lang="en-US" altLang="zh-CN" sz="140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motifs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                </a:t>
                  </a: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Subgraph</a:t>
                  </a:r>
                  <a:r>
                    <a:rPr lang="en-US" altLang="zh-CN" sz="140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motifs</a:t>
                  </a:r>
                  <a:r>
                    <a:rPr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</a:t>
                  </a:r>
                  <a:endParaRPr lang="zh-CN" altLang="en-US" sz="1400" b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14634ADD-89C2-4759-85A5-01F9519EDBBE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473" y="5693532"/>
                <a:ext cx="472665" cy="436998"/>
              </a:xfrm>
              <a:prstGeom prst="rect">
                <a:avLst/>
              </a:prstGeom>
            </p:spPr>
          </p:pic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44324C2F-F60A-472A-BBBD-F664FBCBC62A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99148" y="5693532"/>
                <a:ext cx="472665" cy="4369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DAE7748-C68C-4085-948B-8D040540F134}"/>
                  </a:ext>
                </a:extLst>
              </p:cNvPr>
              <p:cNvSpPr txBox="1"/>
              <p:nvPr/>
            </p:nvSpPr>
            <p:spPr>
              <a:xfrm>
                <a:off x="1457362" y="5758142"/>
                <a:ext cx="8682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0" dirty="0">
                    <a:solidFill>
                      <a:prstClr val="black"/>
                    </a:solidFill>
                    <a:latin typeface="+mn-lt"/>
                    <a:ea typeface="微软雅黑" panose="020B0503020204020204" pitchFamily="34" charset="-122"/>
                  </a:rPr>
                  <a:t>6.10</a:t>
                </a:r>
                <a:r>
                  <a:rPr kumimoji="1" lang="en-US" altLang="zh-CN" sz="1400" b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%</a:t>
                </a:r>
                <a:endParaRPr lang="zh-CN" altLang="en-US" sz="1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D026ED6-836C-4641-8FC0-B50A62AA351E}"/>
                  </a:ext>
                </a:extLst>
              </p:cNvPr>
              <p:cNvSpPr txBox="1"/>
              <p:nvPr/>
            </p:nvSpPr>
            <p:spPr>
              <a:xfrm>
                <a:off x="2518975" y="5758142"/>
                <a:ext cx="8682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0" dirty="0">
                    <a:solidFill>
                      <a:prstClr val="black"/>
                    </a:solidFill>
                    <a:latin typeface="+mn-lt"/>
                    <a:ea typeface="微软雅黑" panose="020B0503020204020204" pitchFamily="34" charset="-122"/>
                  </a:rPr>
                  <a:t>91.35</a:t>
                </a:r>
                <a:r>
                  <a:rPr kumimoji="1" lang="en-US" altLang="zh-CN" sz="1400" b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%</a:t>
                </a:r>
                <a:endParaRPr lang="zh-CN" altLang="en-US" sz="1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96336788-4B30-4745-860D-908964233001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3028" y="5693532"/>
                <a:ext cx="472665" cy="436998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A50F739F-BDE2-498F-8DA4-C6282A7142B7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508703" y="5693532"/>
                <a:ext cx="472665" cy="4369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7185AD0-A60C-43DE-83C9-C989310DBB05}"/>
                  </a:ext>
                </a:extLst>
              </p:cNvPr>
              <p:cNvSpPr txBox="1"/>
              <p:nvPr/>
            </p:nvSpPr>
            <p:spPr>
              <a:xfrm>
                <a:off x="3866917" y="5758142"/>
                <a:ext cx="80921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0" dirty="0">
                    <a:solidFill>
                      <a:prstClr val="black"/>
                    </a:solidFill>
                    <a:latin typeface="+mn-lt"/>
                    <a:ea typeface="微软雅黑" panose="020B0503020204020204" pitchFamily="34" charset="-122"/>
                  </a:rPr>
                  <a:t>5.88</a:t>
                </a:r>
                <a:r>
                  <a:rPr kumimoji="1" lang="en-US" altLang="zh-CN" sz="1400" b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%</a:t>
                </a:r>
                <a:endParaRPr lang="zh-CN" altLang="en-US" sz="1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3058045-799D-43F7-AEEA-BC148A1D918C}"/>
                  </a:ext>
                </a:extLst>
              </p:cNvPr>
              <p:cNvSpPr txBox="1"/>
              <p:nvPr/>
            </p:nvSpPr>
            <p:spPr>
              <a:xfrm>
                <a:off x="4914387" y="5758142"/>
                <a:ext cx="8682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0" dirty="0">
                    <a:solidFill>
                      <a:prstClr val="black"/>
                    </a:solidFill>
                    <a:latin typeface="+mn-lt"/>
                    <a:ea typeface="微软雅黑" panose="020B0503020204020204" pitchFamily="34" charset="-122"/>
                  </a:rPr>
                  <a:t>94.12</a:t>
                </a:r>
                <a:r>
                  <a:rPr kumimoji="1" lang="en-US" altLang="zh-CN" sz="1400" b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%</a:t>
                </a:r>
                <a:endParaRPr lang="zh-CN" altLang="en-US" sz="1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50F3278-529F-4C6E-9B27-5DA97DB486C0}"/>
                </a:ext>
              </a:extLst>
            </p:cNvPr>
            <p:cNvSpPr txBox="1"/>
            <p:nvPr/>
          </p:nvSpPr>
          <p:spPr>
            <a:xfrm>
              <a:off x="1076519" y="1571524"/>
              <a:ext cx="41064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dirty="0">
                  <a:solidFill>
                    <a:prstClr val="black"/>
                  </a:solidFill>
                  <a:latin typeface="+mn-lt"/>
                  <a:ea typeface="微软雅黑" panose="020B0503020204020204" pitchFamily="34" charset="-122"/>
                </a:rPr>
                <a:t>Event Model: </a:t>
              </a:r>
              <a:r>
                <a:rPr lang="en-US" altLang="zh-CN" dirty="0">
                  <a:solidFill>
                    <a:prstClr val="black"/>
                  </a:solidFill>
                  <a:latin typeface="+mn-lt"/>
                  <a:ea typeface="微软雅黑" panose="020B0503020204020204" pitchFamily="34" charset="-122"/>
                </a:rPr>
                <a:t>Online conference </a:t>
              </a:r>
              <a:endParaRPr lang="zh-CN" altLang="en-US" b="0" dirty="0">
                <a:solidFill>
                  <a:prstClr val="black"/>
                </a:solidFill>
                <a:latin typeface="+mn-lt"/>
              </a:endParaRPr>
            </a:p>
          </p:txBody>
        </p:sp>
      </p:grp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6F5BFC2-5003-420D-A92B-A8E803357EA4}"/>
              </a:ext>
            </a:extLst>
          </p:cNvPr>
          <p:cNvCxnSpPr>
            <a:cxnSpLocks/>
          </p:cNvCxnSpPr>
          <p:nvPr/>
        </p:nvCxnSpPr>
        <p:spPr>
          <a:xfrm>
            <a:off x="6087318" y="1389949"/>
            <a:ext cx="8682" cy="5207403"/>
          </a:xfrm>
          <a:prstGeom prst="line">
            <a:avLst/>
          </a:prstGeom>
          <a:noFill/>
          <a:ln w="38100" cap="flat" cmpd="sng" algn="ctr">
            <a:solidFill>
              <a:srgbClr val="1557AE"/>
            </a:solidFill>
            <a:prstDash val="dash"/>
          </a:ln>
          <a:effectLst/>
        </p:spPr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B7C000C-FD0A-48BC-94F8-7000B700923C}"/>
              </a:ext>
            </a:extLst>
          </p:cNvPr>
          <p:cNvGrpSpPr/>
          <p:nvPr/>
        </p:nvGrpSpPr>
        <p:grpSpPr>
          <a:xfrm>
            <a:off x="6393164" y="1441236"/>
            <a:ext cx="5294888" cy="4998995"/>
            <a:chOff x="6584288" y="1577830"/>
            <a:chExt cx="5294888" cy="4998995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DA2665E-5A02-47F8-B9AD-AF566985C43A}"/>
                </a:ext>
              </a:extLst>
            </p:cNvPr>
            <p:cNvGrpSpPr/>
            <p:nvPr/>
          </p:nvGrpSpPr>
          <p:grpSpPr>
            <a:xfrm>
              <a:off x="6584288" y="1577830"/>
              <a:ext cx="5294888" cy="4998995"/>
              <a:chOff x="413950" y="1562257"/>
              <a:chExt cx="5294888" cy="4998995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83FD117A-5D97-491A-ADDF-3AEDEF5FA57D}"/>
                  </a:ext>
                </a:extLst>
              </p:cNvPr>
              <p:cNvGrpSpPr/>
              <p:nvPr/>
            </p:nvGrpSpPr>
            <p:grpSpPr>
              <a:xfrm>
                <a:off x="413950" y="1931589"/>
                <a:ext cx="5294888" cy="4629663"/>
                <a:chOff x="638645" y="1483033"/>
                <a:chExt cx="5294888" cy="4629663"/>
              </a:xfrm>
            </p:grpSpPr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44F861AD-5154-41F1-8135-C7355E0516C4}"/>
                    </a:ext>
                  </a:extLst>
                </p:cNvPr>
                <p:cNvGrpSpPr/>
                <p:nvPr/>
              </p:nvGrpSpPr>
              <p:grpSpPr>
                <a:xfrm>
                  <a:off x="638645" y="1483033"/>
                  <a:ext cx="5294888" cy="4156121"/>
                  <a:chOff x="6890731" y="2914119"/>
                  <a:chExt cx="5294888" cy="4156121"/>
                </a:xfrm>
              </p:grpSpPr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CA9685B8-7BA0-4638-8EAE-F6E8EC3A4548}"/>
                      </a:ext>
                    </a:extLst>
                  </p:cNvPr>
                  <p:cNvSpPr txBox="1"/>
                  <p:nvPr/>
                </p:nvSpPr>
                <p:spPr>
                  <a:xfrm>
                    <a:off x="7036669" y="2914119"/>
                    <a:ext cx="25250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2021-09-04</a:t>
                    </a:r>
                    <a:r>
                      <a:rPr lang="en-US" altLang="zh-CN" sz="16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14:00:00</a:t>
                    </a:r>
                    <a:endParaRPr lang="zh-CN" altLang="en-US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DD47D8C7-C17F-40AF-90D0-8FF6B268162A}"/>
                      </a:ext>
                    </a:extLst>
                  </p:cNvPr>
                  <p:cNvSpPr txBox="1"/>
                  <p:nvPr/>
                </p:nvSpPr>
                <p:spPr>
                  <a:xfrm>
                    <a:off x="9660569" y="2914119"/>
                    <a:ext cx="25250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2021-10-02</a:t>
                    </a:r>
                    <a:r>
                      <a:rPr lang="en-US" altLang="zh-CN" sz="16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10:00:00</a:t>
                    </a:r>
                    <a:endParaRPr lang="zh-CN" altLang="en-US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4B44FF95-A853-44B4-B224-D5232E47846B}"/>
                      </a:ext>
                    </a:extLst>
                  </p:cNvPr>
                  <p:cNvSpPr txBox="1"/>
                  <p:nvPr/>
                </p:nvSpPr>
                <p:spPr>
                  <a:xfrm>
                    <a:off x="6890731" y="5507889"/>
                    <a:ext cx="5105693" cy="15623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zh-CN" altLang="en-US" sz="1400" b="0" dirty="0">
                        <a:solidFill>
                          <a:srgbClr val="FF0000"/>
                        </a:solidFill>
                        <a:latin typeface="Calibri"/>
                      </a:rPr>
                      <a:t>●</a:t>
                    </a:r>
                    <a:r>
                      <a:rPr lang="zh-CN" altLang="en-US" sz="1400" b="0" dirty="0">
                        <a:solidFill>
                          <a:prstClr val="black"/>
                        </a:solidFill>
                        <a:latin typeface="Calibri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External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device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      </a:t>
                    </a:r>
                    <a:r>
                      <a:rPr lang="zh-CN" altLang="en-US" sz="1400" b="0" dirty="0">
                        <a:solidFill>
                          <a:srgbClr val="8B2500"/>
                        </a:solidFill>
                        <a:latin typeface="Calibri"/>
                      </a:rPr>
                      <a:t>●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Critical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server</a:t>
                    </a:r>
                  </a:p>
                  <a:p>
                    <a:pPr algn="ctr" eaLnBrk="1" fontAlgn="auto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Type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: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Info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leakage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100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%         </a:t>
                    </a: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Type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: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Info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leakage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99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%</a:t>
                    </a:r>
                    <a:endParaRPr lang="zh-CN" altLang="en-US" sz="140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 eaLnBrk="1" fontAlgn="auto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Center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: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Critical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server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 </a:t>
                    </a: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Center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: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Critical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server</a:t>
                    </a:r>
                  </a:p>
                  <a:p>
                    <a:pPr algn="ctr" eaLnBrk="1" fontAlgn="auto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Around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: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External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100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%           </a:t>
                    </a: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Around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: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External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100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%</a:t>
                    </a:r>
                  </a:p>
                  <a:p>
                    <a:pPr algn="ctr" eaLnBrk="1" fontAlgn="auto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Subgraph</a:t>
                    </a:r>
                    <a:r>
                      <a:rPr lang="en-US" altLang="zh-CN" sz="140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motifs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:                 </a:t>
                    </a: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Subgraph</a:t>
                    </a:r>
                    <a:r>
                      <a:rPr lang="en-US" altLang="zh-CN" sz="140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400" dirty="0">
                        <a:solidFill>
                          <a:prstClr val="black"/>
                        </a:solidFill>
                        <a:latin typeface="+mn-lt"/>
                        <a:ea typeface="微软雅黑" panose="020B0503020204020204" pitchFamily="34" charset="-122"/>
                      </a:rPr>
                      <a:t>motifs</a:t>
                    </a:r>
                    <a:r>
                      <a:rPr lang="en-US" altLang="zh-CN" sz="1400" b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:</a:t>
                    </a:r>
                    <a:endParaRPr lang="zh-CN" altLang="en-US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0381FAEC-FF04-4B60-98A3-BDAB61532696}"/>
                    </a:ext>
                  </a:extLst>
                </p:cNvPr>
                <p:cNvPicPr/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5232" y="5675698"/>
                  <a:ext cx="472665" cy="436998"/>
                </a:xfrm>
                <a:prstGeom prst="rect">
                  <a:avLst/>
                </a:prstGeom>
              </p:spPr>
            </p:pic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82EFEB85-67B3-4604-8CCC-E10FACD8EC14}"/>
                    </a:ext>
                  </a:extLst>
                </p:cNvPr>
                <p:cNvPicPr/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00907" y="5675698"/>
                  <a:ext cx="472665" cy="436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3976EA71-860F-44EF-A459-0EA3DCF61BE1}"/>
                    </a:ext>
                  </a:extLst>
                </p:cNvPr>
                <p:cNvSpPr txBox="1"/>
                <p:nvPr/>
              </p:nvSpPr>
              <p:spPr>
                <a:xfrm>
                  <a:off x="1259122" y="5740308"/>
                  <a:ext cx="71365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0%</a:t>
                  </a:r>
                  <a:endParaRPr lang="zh-CN" altLang="en-US" sz="1400" b="0" dirty="0">
                    <a:solidFill>
                      <a:prstClr val="black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8FDDEA8-A3A5-4D6A-B560-009BDF2B71A2}"/>
                    </a:ext>
                  </a:extLst>
                </p:cNvPr>
                <p:cNvSpPr txBox="1"/>
                <p:nvPr/>
              </p:nvSpPr>
              <p:spPr>
                <a:xfrm>
                  <a:off x="2320734" y="5740308"/>
                  <a:ext cx="8682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</a:rPr>
                    <a:t>100</a:t>
                  </a:r>
                  <a:r>
                    <a:rPr kumimoji="1" lang="en-US" altLang="zh-CN" sz="1400" b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%</a:t>
                  </a:r>
                  <a:endParaRPr lang="zh-CN" altLang="en-US" sz="1400" b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78" name="图片 77">
                  <a:extLst>
                    <a:ext uri="{FF2B5EF4-FFF2-40B4-BE49-F238E27FC236}">
                      <a16:creationId xmlns:a16="http://schemas.microsoft.com/office/drawing/2014/main" id="{F7460CE3-50F4-4C5B-9D2F-22BA9590847F}"/>
                    </a:ext>
                  </a:extLst>
                </p:cNvPr>
                <p:cNvPicPr/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4787" y="5675698"/>
                  <a:ext cx="472665" cy="436998"/>
                </a:xfrm>
                <a:prstGeom prst="rect">
                  <a:avLst/>
                </a:prstGeom>
              </p:spPr>
            </p:pic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26761534-BA3F-4C33-B4D5-40603EAF0F23}"/>
                    </a:ext>
                  </a:extLst>
                </p:cNvPr>
                <p:cNvPicPr/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310462" y="5675698"/>
                  <a:ext cx="472665" cy="436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F942295F-D9FC-479C-AD08-51A5233602DB}"/>
                    </a:ext>
                  </a:extLst>
                </p:cNvPr>
                <p:cNvSpPr txBox="1"/>
                <p:nvPr/>
              </p:nvSpPr>
              <p:spPr>
                <a:xfrm>
                  <a:off x="3668677" y="5740308"/>
                  <a:ext cx="71365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 sz="1400" b="0" dirty="0">
                      <a:solidFill>
                        <a:prstClr val="black"/>
                      </a:solidFill>
                      <a:latin typeface="+mn-lt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0%</a:t>
                  </a:r>
                  <a:endParaRPr lang="zh-CN" altLang="en-US" sz="1400" b="0" dirty="0">
                    <a:solidFill>
                      <a:prstClr val="black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76748426-89EC-4F1D-B012-B5D0223CFD19}"/>
                    </a:ext>
                  </a:extLst>
                </p:cNvPr>
                <p:cNvSpPr txBox="1"/>
                <p:nvPr/>
              </p:nvSpPr>
              <p:spPr>
                <a:xfrm>
                  <a:off x="4716146" y="5740308"/>
                  <a:ext cx="8682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 sz="1400" b="0" dirty="0">
                      <a:latin typeface="+mn-lt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100%</a:t>
                  </a:r>
                  <a:endParaRPr lang="zh-CN" altLang="en-US" sz="1400" b="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8CC75179-5A85-42A1-8430-B61E0D94828E}"/>
                  </a:ext>
                </a:extLst>
              </p:cNvPr>
              <p:cNvSpPr txBox="1"/>
              <p:nvPr/>
            </p:nvSpPr>
            <p:spPr>
              <a:xfrm>
                <a:off x="883142" y="1562257"/>
                <a:ext cx="42938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fontAlgn="auto" hangingPunct="1">
                  <a:spcBef>
                    <a:spcPts val="0"/>
                  </a:spcBef>
                  <a:spcAft>
                    <a:spcPts val="0"/>
                  </a:spcAft>
                  <a:defRPr b="0">
                    <a:solidFill>
                      <a:prstClr val="black"/>
                    </a:solidFill>
                    <a:latin typeface="+mn-lt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/>
                  <a:t>Event Model: </a:t>
                </a:r>
                <a:r>
                  <a:rPr lang="en-US" altLang="zh-CN" b="1" dirty="0"/>
                  <a:t>Conventional attack</a:t>
                </a:r>
                <a:endParaRPr lang="zh-CN" altLang="en-US" b="1" dirty="0"/>
              </a:p>
            </p:txBody>
          </p:sp>
        </p:grp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C0B6C39D-D3F9-46AB-9D37-82F4CDD30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27328" y="2285716"/>
              <a:ext cx="2270590" cy="2231774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87F102A4-3859-4066-BA6B-CA6CA5D86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5499" y="2294640"/>
              <a:ext cx="2301703" cy="220346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810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10"/>
    </mc:Choice>
    <mc:Fallback xmlns="">
      <p:transition spd="slow" advTm="5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28789" y="-33387"/>
            <a:ext cx="980728" cy="1047503"/>
          </a:xfrm>
          <a:prstGeom prst="rtTriangle">
            <a:avLst/>
          </a:pr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16200000">
            <a:off x="11136037" y="5805787"/>
            <a:ext cx="1052736" cy="1051690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00BDEC-6FBF-4B0C-89BC-062284AD0410}"/>
              </a:ext>
            </a:extLst>
          </p:cNvPr>
          <p:cNvGrpSpPr/>
          <p:nvPr/>
        </p:nvGrpSpPr>
        <p:grpSpPr>
          <a:xfrm>
            <a:off x="3057912" y="1351959"/>
            <a:ext cx="8652887" cy="591866"/>
            <a:chOff x="3082612" y="1370069"/>
            <a:chExt cx="8652887" cy="591866"/>
          </a:xfrm>
        </p:grpSpPr>
        <p:grpSp>
          <p:nvGrpSpPr>
            <p:cNvPr id="41" name="Group 9"/>
            <p:cNvGrpSpPr/>
            <p:nvPr/>
          </p:nvGrpSpPr>
          <p:grpSpPr bwMode="auto">
            <a:xfrm>
              <a:off x="3082612" y="1370069"/>
              <a:ext cx="707381" cy="591866"/>
              <a:chOff x="0" y="0"/>
              <a:chExt cx="1549" cy="1351"/>
            </a:xfrm>
          </p:grpSpPr>
          <p:sp>
            <p:nvSpPr>
              <p:cNvPr id="45" name="AutoShape 10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47" name="AutoShape 12"/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48" name="AutoShape 12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 flipV="1">
              <a:off x="3660444" y="1915544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3245290" y="1389065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3857315" y="1379567"/>
              <a:ext cx="31563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  <a:endParaRPr lang="zh-CN" altLang="en-US" sz="2800" dirty="0">
                <a:solidFill>
                  <a:srgbClr val="31589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1" y="2121296"/>
            <a:ext cx="2088232" cy="20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0449E29-6AAB-4787-A766-C958CCEE539D}"/>
              </a:ext>
            </a:extLst>
          </p:cNvPr>
          <p:cNvGrpSpPr/>
          <p:nvPr/>
        </p:nvGrpSpPr>
        <p:grpSpPr>
          <a:xfrm>
            <a:off x="3063172" y="2294146"/>
            <a:ext cx="8652887" cy="591866"/>
            <a:chOff x="3082612" y="2323102"/>
            <a:chExt cx="8652887" cy="591866"/>
          </a:xfrm>
        </p:grpSpPr>
        <p:grpSp>
          <p:nvGrpSpPr>
            <p:cNvPr id="60" name="Group 9">
              <a:extLst>
                <a:ext uri="{FF2B5EF4-FFF2-40B4-BE49-F238E27FC236}">
                  <a16:creationId xmlns:a16="http://schemas.microsoft.com/office/drawing/2014/main" id="{7A5284C8-3724-4064-863B-05C10522AA5F}"/>
                </a:ext>
              </a:extLst>
            </p:cNvPr>
            <p:cNvGrpSpPr/>
            <p:nvPr/>
          </p:nvGrpSpPr>
          <p:grpSpPr bwMode="auto">
            <a:xfrm>
              <a:off x="3082612" y="2323102"/>
              <a:ext cx="707381" cy="591866"/>
              <a:chOff x="0" y="0"/>
              <a:chExt cx="1549" cy="1351"/>
            </a:xfrm>
          </p:grpSpPr>
          <p:sp>
            <p:nvSpPr>
              <p:cNvPr id="80" name="AutoShape 10">
                <a:extLst>
                  <a:ext uri="{FF2B5EF4-FFF2-40B4-BE49-F238E27FC236}">
                    <a16:creationId xmlns:a16="http://schemas.microsoft.com/office/drawing/2014/main" id="{05714C88-2732-45E7-83D5-51FAB084D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AutoShape 11">
                <a:extLst>
                  <a:ext uri="{FF2B5EF4-FFF2-40B4-BE49-F238E27FC236}">
                    <a16:creationId xmlns:a16="http://schemas.microsoft.com/office/drawing/2014/main" id="{90017C78-5C27-4440-BEED-908A42A13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91" name="AutoShape 12">
                <a:extLst>
                  <a:ext uri="{FF2B5EF4-FFF2-40B4-BE49-F238E27FC236}">
                    <a16:creationId xmlns:a16="http://schemas.microsoft.com/office/drawing/2014/main" id="{E23E60E1-9005-46D5-B5C9-FE7F60E3F2F8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92" name="AutoShape 12">
                  <a:extLst>
                    <a:ext uri="{FF2B5EF4-FFF2-40B4-BE49-F238E27FC236}">
                      <a16:creationId xmlns:a16="http://schemas.microsoft.com/office/drawing/2014/main" id="{D9F04C2C-770C-4DC7-82ED-1B44C0AF26D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Text Box 13">
                  <a:extLst>
                    <a:ext uri="{FF2B5EF4-FFF2-40B4-BE49-F238E27FC236}">
                      <a16:creationId xmlns:a16="http://schemas.microsoft.com/office/drawing/2014/main" id="{9184AB18-D0A3-427E-8816-453DD6F108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313AD715-D659-43E4-8807-BD6C0165A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0444" y="2868577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5" name="Text Box 18">
              <a:extLst>
                <a:ext uri="{FF2B5EF4-FFF2-40B4-BE49-F238E27FC236}">
                  <a16:creationId xmlns:a16="http://schemas.microsoft.com/office/drawing/2014/main" id="{A8BE4555-35AF-4465-BEA7-2ABA12D72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321" y="2359163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96" name="Text Box 24">
              <a:extLst>
                <a:ext uri="{FF2B5EF4-FFF2-40B4-BE49-F238E27FC236}">
                  <a16:creationId xmlns:a16="http://schemas.microsoft.com/office/drawing/2014/main" id="{3C449B88-E276-44A1-B327-455CB554A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315" y="2332600"/>
              <a:ext cx="414167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System Architecture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7D9A16-8D21-4000-92B8-68E804FBC276}"/>
              </a:ext>
            </a:extLst>
          </p:cNvPr>
          <p:cNvGrpSpPr/>
          <p:nvPr/>
        </p:nvGrpSpPr>
        <p:grpSpPr>
          <a:xfrm>
            <a:off x="3057912" y="3267219"/>
            <a:ext cx="8652887" cy="591866"/>
            <a:chOff x="3078442" y="3276713"/>
            <a:chExt cx="8652887" cy="591866"/>
          </a:xfrm>
        </p:grpSpPr>
        <p:grpSp>
          <p:nvGrpSpPr>
            <p:cNvPr id="97" name="Group 9">
              <a:extLst>
                <a:ext uri="{FF2B5EF4-FFF2-40B4-BE49-F238E27FC236}">
                  <a16:creationId xmlns:a16="http://schemas.microsoft.com/office/drawing/2014/main" id="{87CA7973-F969-45C8-9442-2CCF74757286}"/>
                </a:ext>
              </a:extLst>
            </p:cNvPr>
            <p:cNvGrpSpPr/>
            <p:nvPr/>
          </p:nvGrpSpPr>
          <p:grpSpPr bwMode="auto">
            <a:xfrm>
              <a:off x="3078442" y="3276713"/>
              <a:ext cx="707381" cy="591866"/>
              <a:chOff x="0" y="0"/>
              <a:chExt cx="1549" cy="1351"/>
            </a:xfrm>
          </p:grpSpPr>
          <p:sp>
            <p:nvSpPr>
              <p:cNvPr id="98" name="AutoShape 10">
                <a:extLst>
                  <a:ext uri="{FF2B5EF4-FFF2-40B4-BE49-F238E27FC236}">
                    <a16:creationId xmlns:a16="http://schemas.microsoft.com/office/drawing/2014/main" id="{BBFC8582-CC51-4651-BEAC-7FCD80CD6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9" name="AutoShape 11">
                <a:extLst>
                  <a:ext uri="{FF2B5EF4-FFF2-40B4-BE49-F238E27FC236}">
                    <a16:creationId xmlns:a16="http://schemas.microsoft.com/office/drawing/2014/main" id="{12D3C395-897F-4CF3-8C0A-7125D30A1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100" name="AutoShape 12">
                <a:extLst>
                  <a:ext uri="{FF2B5EF4-FFF2-40B4-BE49-F238E27FC236}">
                    <a16:creationId xmlns:a16="http://schemas.microsoft.com/office/drawing/2014/main" id="{BF6B3B77-A36B-47BC-BD75-7609B44F4396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101" name="AutoShape 12">
                  <a:extLst>
                    <a:ext uri="{FF2B5EF4-FFF2-40B4-BE49-F238E27FC236}">
                      <a16:creationId xmlns:a16="http://schemas.microsoft.com/office/drawing/2014/main" id="{74F598F7-34CB-41C7-9761-AD4DBD9F9C8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Text Box 13">
                  <a:extLst>
                    <a:ext uri="{FF2B5EF4-FFF2-40B4-BE49-F238E27FC236}">
                      <a16:creationId xmlns:a16="http://schemas.microsoft.com/office/drawing/2014/main" id="{723B60F5-30F6-40D0-9E5D-C2D10B2E0F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03" name="Line 16">
              <a:extLst>
                <a:ext uri="{FF2B5EF4-FFF2-40B4-BE49-F238E27FC236}">
                  <a16:creationId xmlns:a16="http://schemas.microsoft.com/office/drawing/2014/main" id="{06E729B8-82C7-4E17-9679-496DCBAFB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6274" y="3822188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" name="Text Box 18">
              <a:extLst>
                <a:ext uri="{FF2B5EF4-FFF2-40B4-BE49-F238E27FC236}">
                  <a16:creationId xmlns:a16="http://schemas.microsoft.com/office/drawing/2014/main" id="{13D24B6B-BDC7-40EE-90FE-8F0D00746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010" y="3296865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5" name="Text Box 24">
              <a:extLst>
                <a:ext uri="{FF2B5EF4-FFF2-40B4-BE49-F238E27FC236}">
                  <a16:creationId xmlns:a16="http://schemas.microsoft.com/office/drawing/2014/main" id="{E636D3DA-A874-4029-9076-6D66ECE1A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145" y="3286211"/>
              <a:ext cx="31563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Demo</a:t>
              </a: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System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72CD65-651A-499C-87BC-A85BF4A0A353}"/>
              </a:ext>
            </a:extLst>
          </p:cNvPr>
          <p:cNvGrpSpPr/>
          <p:nvPr/>
        </p:nvGrpSpPr>
        <p:grpSpPr>
          <a:xfrm>
            <a:off x="3067342" y="5415806"/>
            <a:ext cx="8652887" cy="591866"/>
            <a:chOff x="3087872" y="4222901"/>
            <a:chExt cx="8652887" cy="591866"/>
          </a:xfrm>
        </p:grpSpPr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id="{636572ED-9825-43EF-B2DD-7F405BFF5CD8}"/>
                </a:ext>
              </a:extLst>
            </p:cNvPr>
            <p:cNvGrpSpPr/>
            <p:nvPr/>
          </p:nvGrpSpPr>
          <p:grpSpPr bwMode="auto">
            <a:xfrm>
              <a:off x="3087872" y="4222901"/>
              <a:ext cx="707381" cy="591866"/>
              <a:chOff x="0" y="0"/>
              <a:chExt cx="1549" cy="1351"/>
            </a:xfrm>
          </p:grpSpPr>
          <p:sp>
            <p:nvSpPr>
              <p:cNvPr id="107" name="AutoShape 10">
                <a:extLst>
                  <a:ext uri="{FF2B5EF4-FFF2-40B4-BE49-F238E27FC236}">
                    <a16:creationId xmlns:a16="http://schemas.microsoft.com/office/drawing/2014/main" id="{D6B5EB6E-80F0-41B2-90F0-9CF68609D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8" name="AutoShape 11">
                <a:extLst>
                  <a:ext uri="{FF2B5EF4-FFF2-40B4-BE49-F238E27FC236}">
                    <a16:creationId xmlns:a16="http://schemas.microsoft.com/office/drawing/2014/main" id="{FBF27F72-6D45-4EB8-8D73-A0DA153F4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sz="28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109" name="AutoShape 12">
                <a:extLst>
                  <a:ext uri="{FF2B5EF4-FFF2-40B4-BE49-F238E27FC236}">
                    <a16:creationId xmlns:a16="http://schemas.microsoft.com/office/drawing/2014/main" id="{8C9D9910-06DC-49AC-B78D-7CC5CC98CC4D}"/>
                  </a:ext>
                </a:extLst>
              </p:cNvPr>
              <p:cNvGrpSpPr/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110" name="AutoShape 12">
                  <a:extLst>
                    <a:ext uri="{FF2B5EF4-FFF2-40B4-BE49-F238E27FC236}">
                      <a16:creationId xmlns:a16="http://schemas.microsoft.com/office/drawing/2014/main" id="{90406DE6-F1EE-4F8C-9890-859D98C3D9E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1" name="Text Box 13">
                  <a:extLst>
                    <a:ext uri="{FF2B5EF4-FFF2-40B4-BE49-F238E27FC236}">
                      <a16:creationId xmlns:a16="http://schemas.microsoft.com/office/drawing/2014/main" id="{9D5DA66B-FF61-4656-8605-66F30DFCAA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410" y="108962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 sz="2800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2" name="Line 16">
              <a:extLst>
                <a:ext uri="{FF2B5EF4-FFF2-40B4-BE49-F238E27FC236}">
                  <a16:creationId xmlns:a16="http://schemas.microsoft.com/office/drawing/2014/main" id="{3CF8D796-C79B-4CFC-94EC-A228ED9DD6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5704" y="4768376"/>
              <a:ext cx="8075055" cy="1802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" name="Text Box 18">
              <a:extLst>
                <a:ext uri="{FF2B5EF4-FFF2-40B4-BE49-F238E27FC236}">
                  <a16:creationId xmlns:a16="http://schemas.microsoft.com/office/drawing/2014/main" id="{F5F6A22E-360E-4904-B246-0B1EA22231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977" y="4233427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14" name="Text Box 24">
              <a:extLst>
                <a:ext uri="{FF2B5EF4-FFF2-40B4-BE49-F238E27FC236}">
                  <a16:creationId xmlns:a16="http://schemas.microsoft.com/office/drawing/2014/main" id="{02D27242-5EB9-4E37-ADB2-2D821569F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2575" y="4232399"/>
              <a:ext cx="58646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31589C"/>
                  </a:solidFill>
                  <a:latin typeface="+mn-lt"/>
                  <a:ea typeface="+mn-ea"/>
                  <a:cs typeface="+mn-ea"/>
                  <a:sym typeface="+mn-lt"/>
                </a:rPr>
                <a:t>Conclusion and Future Work</a:t>
              </a: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3400D3C0-C361-4A4A-8576-DE88BA8B1C3F}"/>
              </a:ext>
            </a:extLst>
          </p:cNvPr>
          <p:cNvSpPr/>
          <p:nvPr/>
        </p:nvSpPr>
        <p:spPr>
          <a:xfrm>
            <a:off x="3827971" y="4047234"/>
            <a:ext cx="72744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System Overview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Core Function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5374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1"/>
    </mc:Choice>
    <mc:Fallback xmlns="">
      <p:transition spd="slow" advTm="794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2141;#138221;#113063;"/>
  <p:tag name="TIMING" val="|6|4|9.7|18.9"/>
</p:tagLst>
</file>

<file path=ppt/theme/theme1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hkrx0tz">
      <a:majorFont>
        <a:latin typeface="Consolas"/>
        <a:ea typeface="微软雅黑"/>
        <a:cs typeface=""/>
      </a:majorFont>
      <a:minorFont>
        <a:latin typeface="Consola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anose="02010609060101010101" pitchFamily="49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anose="02010609060101010101" pitchFamily="49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14845</TotalTime>
  <Words>774</Words>
  <Application>Microsoft Office PowerPoint</Application>
  <PresentationFormat>宽屏</PresentationFormat>
  <Paragraphs>215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 Unicode MS</vt:lpstr>
      <vt:lpstr>黑体</vt:lpstr>
      <vt:lpstr>宋体</vt:lpstr>
      <vt:lpstr>Microsoft YaHei</vt:lpstr>
      <vt:lpstr>Microsoft YaHei</vt:lpstr>
      <vt:lpstr>Arial</vt:lpstr>
      <vt:lpstr>Calibri</vt:lpstr>
      <vt:lpstr>Consolas</vt:lpstr>
      <vt:lpstr>Tahoma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Kevin</dc:creator>
  <cp:lastModifiedBy>Administrator</cp:lastModifiedBy>
  <cp:revision>10833</cp:revision>
  <dcterms:created xsi:type="dcterms:W3CDTF">2009-10-06T03:58:00Z</dcterms:created>
  <dcterms:modified xsi:type="dcterms:W3CDTF">2022-04-07T03:53:07Z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